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66" r:id="rId3"/>
    <p:sldId id="265" r:id="rId4"/>
    <p:sldId id="256" r:id="rId5"/>
    <p:sldId id="274" r:id="rId6"/>
    <p:sldId id="304" r:id="rId7"/>
    <p:sldId id="305" r:id="rId8"/>
    <p:sldId id="257" r:id="rId9"/>
    <p:sldId id="275" r:id="rId10"/>
    <p:sldId id="269" r:id="rId11"/>
    <p:sldId id="270" r:id="rId12"/>
    <p:sldId id="271" r:id="rId13"/>
    <p:sldId id="272" r:id="rId14"/>
    <p:sldId id="273" r:id="rId15"/>
    <p:sldId id="281" r:id="rId16"/>
    <p:sldId id="282" r:id="rId17"/>
    <p:sldId id="283" r:id="rId18"/>
    <p:sldId id="276" r:id="rId19"/>
    <p:sldId id="293" r:id="rId20"/>
    <p:sldId id="294" r:id="rId21"/>
    <p:sldId id="258" r:id="rId22"/>
    <p:sldId id="277" r:id="rId23"/>
    <p:sldId id="279" r:id="rId24"/>
    <p:sldId id="278" r:id="rId25"/>
    <p:sldId id="280" r:id="rId26"/>
    <p:sldId id="263" r:id="rId27"/>
    <p:sldId id="312" r:id="rId28"/>
    <p:sldId id="319" r:id="rId29"/>
    <p:sldId id="284" r:id="rId30"/>
    <p:sldId id="302" r:id="rId31"/>
    <p:sldId id="296" r:id="rId32"/>
    <p:sldId id="261" r:id="rId33"/>
    <p:sldId id="285" r:id="rId34"/>
    <p:sldId id="318" r:id="rId35"/>
    <p:sldId id="287" r:id="rId36"/>
    <p:sldId id="307" r:id="rId37"/>
    <p:sldId id="306" r:id="rId38"/>
    <p:sldId id="262" r:id="rId39"/>
    <p:sldId id="310" r:id="rId40"/>
    <p:sldId id="309" r:id="rId41"/>
    <p:sldId id="299" r:id="rId42"/>
    <p:sldId id="311" r:id="rId43"/>
    <p:sldId id="286" r:id="rId44"/>
    <p:sldId id="288" r:id="rId45"/>
    <p:sldId id="291" r:id="rId46"/>
    <p:sldId id="301" r:id="rId47"/>
    <p:sldId id="300" r:id="rId48"/>
    <p:sldId id="303" r:id="rId49"/>
    <p:sldId id="313" r:id="rId50"/>
    <p:sldId id="314" r:id="rId51"/>
    <p:sldId id="315" r:id="rId52"/>
    <p:sldId id="316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0" autoAdjust="0"/>
    <p:restoredTop sz="94660"/>
  </p:normalViewPr>
  <p:slideViewPr>
    <p:cSldViewPr>
      <p:cViewPr>
        <p:scale>
          <a:sx n="66" d="100"/>
          <a:sy n="66" d="100"/>
        </p:scale>
        <p:origin x="-137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5%D0%BB%D1%8C%D1%82%D0%B0%D0%BF%D0%BB%D0%B0%D0%BD" TargetMode="External"/><Relationship Id="rId2" Type="http://schemas.openxmlformats.org/officeDocument/2006/relationships/hyperlink" Target="https://ru.wikipedia.org/wiki/%D0%9F%D0%B0%D1%80%D0%B0%D0%BF%D0%BB%D0%B0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A%D0%B8%D1%81%D0%BB%D0%BE%D1%80%D0%BE%D0%B4" TargetMode="External"/><Relationship Id="rId4" Type="http://schemas.openxmlformats.org/officeDocument/2006/relationships/hyperlink" Target="https://ru.wikipedia.org/wiki/%D0%90%D1%8D%D1%80%D0%BE%D1%81%D1%82%D0%B0%D1%82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4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5%D1%81%D0%BD%D0%B8%D1%82%D1%87%D0%B0%D1%82%D0%BE%D0%B5_%D1%82%D0%B5%D0%BB%D0%BE" TargetMode="External"/><Relationship Id="rId3" Type="http://schemas.openxmlformats.org/officeDocument/2006/relationships/hyperlink" Target="https://ru.wikipedia.org/wiki/PH" TargetMode="External"/><Relationship Id="rId7" Type="http://schemas.openxmlformats.org/officeDocument/2006/relationships/hyperlink" Target="https://ru.wikipedia.org/wiki/%D0%98%D0%BE%D0%BD" TargetMode="External"/><Relationship Id="rId12" Type="http://schemas.openxmlformats.org/officeDocument/2006/relationships/hyperlink" Target="https://ru.wikipedia.org/wiki/%D0%92%D0%BD%D1%83%D1%82%D1%80%D0%B8%D1%87%D0%B5%D1%80%D0%B5%D0%BF%D0%BD%D0%BE%D0%B5_%D0%B4%D0%B0%D0%B2%D0%BB%D0%B5%D0%BD%D0%B8%D0%B5" TargetMode="External"/><Relationship Id="rId2" Type="http://schemas.openxmlformats.org/officeDocument/2006/relationships/hyperlink" Target="https://ru.wikipedia.org/wiki/%D0%94%D0%B8%D1%83%D1%80%D0%B5%D1%82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%D0%9E%D1%80%D0%B3%D0%B0%D0%BD%D0%B8%D0%B7&amp;action=edit&amp;redlink=1" TargetMode="External"/><Relationship Id="rId11" Type="http://schemas.openxmlformats.org/officeDocument/2006/relationships/hyperlink" Target="https://ru.wikipedia.org/wiki/%D0%9B%D0%B8%D0%BA%D0%B2%D0%BE%D1%80" TargetMode="External"/><Relationship Id="rId5" Type="http://schemas.openxmlformats.org/officeDocument/2006/relationships/hyperlink" Target="https://ru.wikipedia.org/wiki/%D0%AD%D0%BB%D0%B5%D0%BA%D1%82%D1%80%D0%BE%D0%BB%D0%B8%D1%82" TargetMode="External"/><Relationship Id="rId10" Type="http://schemas.openxmlformats.org/officeDocument/2006/relationships/hyperlink" Target="https://ru.wikipedia.org/wiki/%D0%93%D0%BE%D0%BB%D0%BE%D0%B2%D0%BD%D0%BE%D0%B9_%D0%BC%D0%BE%D0%B7%D0%B3" TargetMode="External"/><Relationship Id="rId4" Type="http://schemas.openxmlformats.org/officeDocument/2006/relationships/hyperlink" Target="https://ru.wikipedia.org/wiki/%D0%94%D0%B8%D1%83%D1%80%D0%B5%D0%B7" TargetMode="External"/><Relationship Id="rId9" Type="http://schemas.openxmlformats.org/officeDocument/2006/relationships/hyperlink" Target="https://ru.wikipedia.org/wiki/%D0%92%D0%BD%D1%83%D1%82%D1%80%D0%B8%D0%B3%D0%BB%D0%B0%D0%B7%D0%BD%D0%BE%D0%B5_%D0%B4%D0%B0%D0%B2%D0%BB%D0%B5%D0%BD%D0%B8%D0%B5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C%D0%B5%D1%82%D0%B0%D0%B1%D0%BE%D0%BB%D0%B8%D0%B7%D0%BC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B%D0%B5%D1%82%D0%BE%D1%87%D0%BD%D0%BE%D0%B5_%D0%B4%D1%8B%D1%85%D0%B0%D0%BD%D0%B8%D0%B5" TargetMode="External"/><Relationship Id="rId2" Type="http://schemas.openxmlformats.org/officeDocument/2006/relationships/hyperlink" Target="https://ru.wikipedia.org/wiki/%D0%9C%D0%B8%D1%82%D0%BE%D1%85%D0%BE%D0%BD%D0%B4%D1%80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D%D0%B5%D0%B2%D0%BC%D0%BE%D0%BD%D0%B8%D1%8F" TargetMode="External"/><Relationship Id="rId5" Type="http://schemas.openxmlformats.org/officeDocument/2006/relationships/hyperlink" Target="https://ru.wikipedia.org/wiki/%D0%91%D1%80%D0%BE%D0%BD%D1%85%D0%B8%D0%B0%D0%BB%D1%8C%D0%BD%D0%B0%D1%8F_%D0%B0%D1%81%D1%82%D0%BC%D0%B0" TargetMode="External"/><Relationship Id="rId4" Type="http://schemas.openxmlformats.org/officeDocument/2006/relationships/hyperlink" Target="https://ru.wikipedia.org/wiki/%D0%A1%D0%B8%D0%BD%D0%B4%D1%80%D0%BE%D0%BC_%D1%85%D1%80%D0%BE%D0%BD%D0%B8%D1%87%D0%B5%D1%81%D0%BA%D0%BE%D0%B9_%D1%83%D1%81%D1%82%D0%B0%D0%BB%D0%BE%D1%81%D1%82%D0%B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portwiki.to/%D0%A1%D0%BF%D0%BE%D1%80%D1%82%D0%B8%D0%B2%D0%BD%D0%B0%D1%8F_%D1%82%D1%80%D0%B5%D0%BD%D0%B8%D1%80%D0%BE%D0%B2%D0%BA%D0%B0_%D0%B2_%D1%83%D1%81%D0%BB%D0%BE%D0%B2%D0%B8%D1%8F%D1%85_%D0%B3%D0%BE%D1%8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ortwiki.to/%D0%9F%D1%81%D0%B8%D1%85%D0%B8%D1%87%D0%B5%D1%81%D0%BA%D0%B0%D1%8F_%D0%B2%D1%8B%D0%BD%D0%BE%D1%81%D0%BB%D0%B8%D0%B2%D0%BE%D1%81%D1%82%D1%8C_%D0%B8_%D0%B2%D0%BE%D1%81%D1%81%D1%82%D0%B0%D0%BD%D0%BE%D0%B2%D0%BB%D0%B5%D0%BD%D0%B8%D0%B5_%D1%81%D0%BF%D0%BE%D1%80%D1%82%D1%81%D0%BC%D0%B5%D0%BD%D0%BE%D0%B2" TargetMode="External"/><Relationship Id="rId5" Type="http://schemas.openxmlformats.org/officeDocument/2006/relationships/hyperlink" Target="http://sportwiki.to/%D0%AD%D1%84%D1%84%D0%B5%D0%BA%D1%82%D0%B8%D0%B2%D0%BD%D0%BE%D1%81%D1%82%D1%8C_%D0%B8%D1%81%D0%BF%D0%BE%D0%BB%D1%8C%D0%B7%D0%BE%D0%B2%D0%B0%D0%BD%D0%B8%D1%8F_%D0%BA%D0%B8%D1%81%D0%BB%D0%BE%D1%80%D0%BE%D0%B4%D0%B0" TargetMode="External"/><Relationship Id="rId4" Type="http://schemas.openxmlformats.org/officeDocument/2006/relationships/hyperlink" Target="http://sportwiki.to/%D0%90%D0%BD%D0%B0%D1%8D%D1%80%D0%BE%D0%B1%D0%BD%D1%8B%D0%B9_%D0%BE%D0%B1%D0%BC%D0%B5%D0%B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portwiki.to/%D0%A2%D1%80%D0%B0%D0%BD%D1%81%D0%BF%D0%BE%D1%80%D1%82_%D0%BA%D0%B8%D1%81%D0%BB%D0%BE%D1%80%D0%BE%D0%B4%D0%B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иколай\Desktop\iQ1OZTT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936" cy="687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5313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Физическая подготовка к первому высотному восхождению – методика и особенности!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err="1"/>
              <a:t>Гипоксикаторы</a:t>
            </a:r>
            <a:r>
              <a:rPr lang="ru-RU" b="1" i="1" dirty="0"/>
              <a:t> </a:t>
            </a:r>
            <a:r>
              <a:rPr lang="ru-RU" b="1" i="1" dirty="0" err="1"/>
              <a:t>ререспираторного</a:t>
            </a:r>
            <a:r>
              <a:rPr lang="ru-RU" b="1" i="1" dirty="0"/>
              <a:t> типа</a:t>
            </a:r>
            <a:r>
              <a:rPr lang="ru-RU" dirty="0"/>
              <a:t> (или </a:t>
            </a:r>
            <a:r>
              <a:rPr lang="ru-RU" dirty="0" err="1"/>
              <a:t>гипоксикаторы-ререспираторы</a:t>
            </a:r>
            <a:r>
              <a:rPr lang="ru-RU" dirty="0"/>
              <a:t>) ведут свою историю от французского физиолога Поля Бэра, который в своей книге "Барометрическое давление: экспериментальные физиологические исследования" (1878 г.) использовал следующую методику получения гипоксических газовых смесей. Исследуемое животное дышало через маску воздухом из резинового мешка. С помощью клапанов вдох производился из резинового мешка через сосуд с водой, а выдох - в резиновый мешок через сосуд со щелочью. Щелочь связывала углекислый газ, так что экспериментальное животное дышало номинально чистой гипоксической газовой смесью.</a:t>
            </a:r>
          </a:p>
          <a:p>
            <a:r>
              <a:rPr lang="ru-RU" b="1" dirty="0">
                <a:solidFill>
                  <a:srgbClr val="FF0000"/>
                </a:solidFill>
              </a:rPr>
              <a:t>В последние десятилетия было предложено особенно много усовершенствованных конструкций </a:t>
            </a:r>
            <a:r>
              <a:rPr lang="ru-RU" b="1" dirty="0" err="1">
                <a:solidFill>
                  <a:srgbClr val="FF0000"/>
                </a:solidFill>
              </a:rPr>
              <a:t>гипоксикатора-ререспиратора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dirty="0"/>
              <a:t>Американский изобретатель М. Хенкин (патенты США 4086923, 1978г.; 4210137, 1980г.; 4334533,1982г.) предложил несколько конструкций </a:t>
            </a:r>
            <a:r>
              <a:rPr lang="ru-RU" dirty="0" err="1"/>
              <a:t>гипоксикатора-ререспиратора</a:t>
            </a:r>
            <a:r>
              <a:rPr lang="ru-RU" dirty="0"/>
              <a:t>, пригодных для использования спортсменами. Конструкция крепится к плечам как ранец, и спортсмен во время бега дышит гипоксическим воздухом. Конструкция включает картридж с поглотителем углекислого газа, а также регулятор сечения элемента, соединяющего дыхательное пространство с атмосферой, т.е. регулятор степени гипоксии.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1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>
                <a:solidFill>
                  <a:srgbClr val="00B050"/>
                </a:solidFill>
              </a:rPr>
              <a:t>Из многочисленных предложенных конструкций </a:t>
            </a:r>
            <a:r>
              <a:rPr lang="ru-RU" dirty="0" err="1">
                <a:solidFill>
                  <a:srgbClr val="00B050"/>
                </a:solidFill>
              </a:rPr>
              <a:t>гипоксикатора-ререспиратора</a:t>
            </a:r>
            <a:r>
              <a:rPr lang="ru-RU" dirty="0">
                <a:solidFill>
                  <a:srgbClr val="00B050"/>
                </a:solidFill>
              </a:rPr>
              <a:t> наибольшее практическое применение получил </a:t>
            </a:r>
            <a:r>
              <a:rPr lang="ru-RU" dirty="0" err="1">
                <a:solidFill>
                  <a:srgbClr val="00B050"/>
                </a:solidFill>
              </a:rPr>
              <a:t>гипоксикатор</a:t>
            </a:r>
            <a:r>
              <a:rPr lang="ru-RU" dirty="0">
                <a:solidFill>
                  <a:srgbClr val="00B050"/>
                </a:solidFill>
              </a:rPr>
              <a:t> проф. Р.Б. </a:t>
            </a:r>
            <a:r>
              <a:rPr lang="ru-RU" dirty="0" smtClean="0">
                <a:solidFill>
                  <a:srgbClr val="00B050"/>
                </a:solidFill>
              </a:rPr>
              <a:t>Стрелкова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/>
              <a:t>Он состоит из </a:t>
            </a:r>
            <a:r>
              <a:rPr lang="ru-RU" dirty="0"/>
              <a:t>корпуса с поглотителем СО</a:t>
            </a:r>
            <a:r>
              <a:rPr lang="ru-RU" baseline="-25000" dirty="0"/>
              <a:t>2</a:t>
            </a:r>
            <a:r>
              <a:rPr lang="ru-RU" dirty="0"/>
              <a:t>, имеющего два патрубка, к одному из которых присоединяется дыхательный мешок, а к другому - лицевая маска. Второй патрубок имеет несколько отверстий, при надевании маски на этот патрубок количество открытых отверстий можно регулировать, тем самым регулируется степень гипоксии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i="1" dirty="0" err="1">
                <a:solidFill>
                  <a:srgbClr val="00B050"/>
                </a:solidFill>
              </a:rPr>
              <a:t>Гипоксикатор</a:t>
            </a:r>
            <a:r>
              <a:rPr lang="ru-RU" i="1" dirty="0">
                <a:solidFill>
                  <a:srgbClr val="00B050"/>
                </a:solidFill>
              </a:rPr>
              <a:t> Р.Б. Стрелкова, хотя и рассчитан на проведение одного курса </a:t>
            </a:r>
            <a:r>
              <a:rPr lang="ru-RU" i="1" dirty="0" err="1">
                <a:solidFill>
                  <a:srgbClr val="00B050"/>
                </a:solidFill>
              </a:rPr>
              <a:t>гипокситерапии</a:t>
            </a:r>
            <a:r>
              <a:rPr lang="ru-RU" i="1" dirty="0">
                <a:solidFill>
                  <a:srgbClr val="00B050"/>
                </a:solidFill>
              </a:rPr>
              <a:t> (абсорбент приходит в негодность), но имеет небольшие габариты и удобен в использовании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Недостатком </a:t>
            </a:r>
            <a:r>
              <a:rPr lang="ru-RU" b="1" i="1" dirty="0" err="1">
                <a:solidFill>
                  <a:srgbClr val="FF0000"/>
                </a:solidFill>
              </a:rPr>
              <a:t>гипоксикатора-ререспиратора</a:t>
            </a:r>
            <a:r>
              <a:rPr lang="ru-RU" b="1" i="1" dirty="0">
                <a:solidFill>
                  <a:srgbClr val="FF0000"/>
                </a:solidFill>
              </a:rPr>
              <a:t>, общим для всех его конструкций, является невозможность точного регулирования концентрации кислорода во вдыхаемой газовой смеси</a:t>
            </a:r>
            <a:r>
              <a:rPr lang="ru-RU" b="1" i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5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Николай\Desktop\0f37231ab3af152a62f2adf27b1f08c6fd79d1e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7164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748464" cy="6858000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Гипоксикатор</a:t>
            </a:r>
            <a:r>
              <a:rPr lang="ru-RU" b="1" dirty="0"/>
              <a:t> "ВЕРШИНА".</a:t>
            </a:r>
            <a:endParaRPr lang="ru-RU" dirty="0"/>
          </a:p>
          <a:p>
            <a:r>
              <a:rPr lang="ru-RU" dirty="0"/>
              <a:t>Предназначен для взрослых.</a:t>
            </a:r>
          </a:p>
          <a:p>
            <a:r>
              <a:rPr lang="ru-RU" dirty="0"/>
              <a:t>ХАРАКТЕРИСТИКИ</a:t>
            </a:r>
          </a:p>
          <a:p>
            <a:r>
              <a:rPr lang="ru-RU" dirty="0"/>
              <a:t>Сопротивление дыханию (не </a:t>
            </a:r>
            <a:r>
              <a:rPr lang="ru-RU" dirty="0" err="1"/>
              <a:t>более,Па</a:t>
            </a:r>
            <a:r>
              <a:rPr lang="ru-RU" dirty="0"/>
              <a:t>) ... 150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Снижение объемной доли </a:t>
            </a:r>
          </a:p>
          <a:p>
            <a:r>
              <a:rPr lang="ru-RU" dirty="0"/>
              <a:t>кислорода (%) ................................. от 21 до 10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Доля СО2 в дыхательной </a:t>
            </a:r>
          </a:p>
          <a:p>
            <a:r>
              <a:rPr lang="ru-RU" dirty="0"/>
              <a:t>смеси (не более,%).........................................1,5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Масса аппарата (не более, г) .......................700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7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Вторым направлением рассматриваемой аппаратуры являются </a:t>
            </a:r>
            <a:r>
              <a:rPr lang="ru-RU" b="1" i="1" dirty="0" err="1"/>
              <a:t>гипоксикаторы</a:t>
            </a:r>
            <a:r>
              <a:rPr lang="ru-RU" b="1" i="1" dirty="0"/>
              <a:t> генераторного типа</a:t>
            </a:r>
            <a:r>
              <a:rPr lang="ru-RU" dirty="0"/>
              <a:t>, т.е. аппараты, независимо от пациента вырабатывающие чистую гипоксическую газовую смесь.</a:t>
            </a:r>
          </a:p>
          <a:p>
            <a:r>
              <a:rPr lang="ru-RU" dirty="0"/>
              <a:t>Чистые гипоксические азотно-кислородные газовые смеси первоначально получали с использованием баллонов: разбавляли воздух азотом из баллона (</a:t>
            </a:r>
            <a:r>
              <a:rPr lang="ru-RU" dirty="0" err="1"/>
              <a:t>Дрейер</a:t>
            </a:r>
            <a:r>
              <a:rPr lang="ru-RU" dirty="0"/>
              <a:t>, 1920г.) - этот метод применяется еще и сейчас; смешивали баллонный азот с баллонным же кислородом - такой метод менее практичен и сейчас забыт.</a:t>
            </a:r>
          </a:p>
          <a:p>
            <a:r>
              <a:rPr lang="ru-RU" dirty="0"/>
              <a:t>В последние десятилетия появились новые методы, позволяющие получать гипоксические газовые смеси непосредственно из воздуха, без использования баллонов:</a:t>
            </a:r>
            <a:br>
              <a:rPr lang="ru-RU" dirty="0"/>
            </a:br>
            <a:r>
              <a:rPr lang="ru-RU" dirty="0"/>
              <a:t>- разделение воздуха с помощью газоразделительных мембран,</a:t>
            </a:r>
            <a:br>
              <a:rPr lang="ru-RU" dirty="0"/>
            </a:br>
            <a:r>
              <a:rPr lang="ru-RU" dirty="0"/>
              <a:t>- высокотемпературный электролиз воздуха с помощью твердых электролитов,</a:t>
            </a:r>
            <a:br>
              <a:rPr lang="ru-RU" dirty="0"/>
            </a:br>
            <a:r>
              <a:rPr lang="ru-RU" dirty="0"/>
              <a:t>- адсорбция кислорода воздуха с помощью углеродных адсорбентов, цеолитов и пр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настоящее время наиболее освоенными и проверенными годами практической эксплуатации являются </a:t>
            </a:r>
            <a:r>
              <a:rPr lang="ru-RU" dirty="0" err="1"/>
              <a:t>гипоксикаторы</a:t>
            </a:r>
            <a:r>
              <a:rPr lang="ru-RU" dirty="0"/>
              <a:t> генераторного типа, основанные на разделении воздуха с помощью газоразделительных мембран. </a:t>
            </a:r>
            <a:r>
              <a:rPr lang="ru-RU" dirty="0" err="1"/>
              <a:t>Гипоксикатор</a:t>
            </a:r>
            <a:r>
              <a:rPr lang="ru-RU" dirty="0"/>
              <a:t> такого типа, упрощенно говоря, состоит из воздушного компрессора и мембранного блока. Мембранный блок разделяет сжатый воздух на два потока: воздух, обогащенный кислородом (в </a:t>
            </a:r>
            <a:r>
              <a:rPr lang="ru-RU" dirty="0" err="1"/>
              <a:t>гипоксикаторе</a:t>
            </a:r>
            <a:r>
              <a:rPr lang="ru-RU" dirty="0"/>
              <a:t> обычно не используется) и воздух, обедненный кислородом (поступает пациентам для дыхания).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1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колай\Desktop\1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804248" cy="56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иколай\Desktop\19459-x301-oximetro-de-dedo-pulsoksimetr-krovi-saturometro-monitory-spo2-pr-oximetro-de-pulso-portativnyj-pulsioximetro-vysokokachestv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12" y="1628800"/>
            <a:ext cx="4811688" cy="48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/>
              <a:t>П</a:t>
            </a:r>
            <a:r>
              <a:rPr lang="ru-RU" sz="5400" b="1" dirty="0" err="1" smtClean="0"/>
              <a:t>ульсоксиметр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54006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Н</a:t>
            </a:r>
            <a:r>
              <a:rPr lang="ru-RU" dirty="0" err="1" smtClean="0"/>
              <a:t>еинвазивный</a:t>
            </a:r>
            <a:r>
              <a:rPr lang="ru-RU" dirty="0" smtClean="0"/>
              <a:t> </a:t>
            </a:r>
            <a:r>
              <a:rPr lang="ru-RU" dirty="0"/>
              <a:t>метод определения степени насыщения крови кислородом. В основе метода лежит спектрофотометрический способ оценки количества гемоглобина в крови.</a:t>
            </a:r>
          </a:p>
        </p:txBody>
      </p:sp>
    </p:spTree>
    <p:extLst>
      <p:ext uri="{BB962C8B-B14F-4D97-AF65-F5344CB8AC3E}">
        <p14:creationId xmlns:p14="http://schemas.microsoft.com/office/powerpoint/2010/main" val="23994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иколай\Desktop\ofp_f-1024x6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41"/>
            <a:ext cx="916375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6779096" cy="1124744"/>
          </a:xfrm>
        </p:spPr>
        <p:txBody>
          <a:bodyPr/>
          <a:lstStyle/>
          <a:p>
            <a:r>
              <a:rPr lang="ru-RU" dirty="0" smtClean="0"/>
              <a:t>ОФП – что лучше?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6021288"/>
          </a:xfrm>
        </p:spPr>
        <p:txBody>
          <a:bodyPr>
            <a:normAutofit/>
          </a:bodyPr>
          <a:lstStyle/>
          <a:p>
            <a:r>
              <a:rPr lang="ru-RU" b="1" dirty="0" smtClean="0"/>
              <a:t>Бег</a:t>
            </a:r>
          </a:p>
          <a:p>
            <a:endParaRPr lang="ru-RU" b="1" dirty="0" smtClean="0"/>
          </a:p>
          <a:p>
            <a:r>
              <a:rPr lang="ru-RU" b="1" dirty="0" smtClean="0"/>
              <a:t>Плавание</a:t>
            </a:r>
          </a:p>
          <a:p>
            <a:endParaRPr lang="ru-RU" b="1" dirty="0" smtClean="0"/>
          </a:p>
          <a:p>
            <a:r>
              <a:rPr lang="ru-RU" b="1" dirty="0" smtClean="0"/>
              <a:t>Тренажерный зал</a:t>
            </a:r>
          </a:p>
          <a:p>
            <a:endParaRPr lang="ru-RU" b="1" dirty="0" smtClean="0"/>
          </a:p>
          <a:p>
            <a:r>
              <a:rPr lang="ru-RU" b="1" dirty="0" smtClean="0"/>
              <a:t>Велосипед</a:t>
            </a:r>
          </a:p>
          <a:p>
            <a:endParaRPr lang="ru-RU" b="1" dirty="0" smtClean="0"/>
          </a:p>
          <a:p>
            <a:r>
              <a:rPr lang="ru-RU" b="1" dirty="0" smtClean="0"/>
              <a:t>Групповые занятия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615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Николай\Desktop\iGJZF4Y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0"/>
            <a:ext cx="4655451" cy="35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Николай\Desktop\i98OHQYT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99992" cy="3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6420"/>
            <a:ext cx="9118796" cy="109832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Какие мышцы нам нужны?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5363" name="Picture 3" descr="C:\Users\Николай\Desktop\iU5AL83J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464"/>
            <a:ext cx="4752975" cy="339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Николай\Desktop\iXX3A1DK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67464"/>
            <a:ext cx="4655451" cy="339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иколай\Desktop\iXHJ0K8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8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Николай\Desktop\iH0RDZ0K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2" y="0"/>
            <a:ext cx="4960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74638"/>
            <a:ext cx="9142385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И какую способность тренировать ?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" y="2060848"/>
            <a:ext cx="9142387" cy="13810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Выносливость               или                      СИЛУ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Николай\Desktop\iJQOF41Q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0" y="3441932"/>
            <a:ext cx="9142387" cy="34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Николай Соколов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36145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Мастер спорта международного класса по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пауэрлифтингу</a:t>
            </a:r>
          </a:p>
          <a:p>
            <a:pPr algn="ctr"/>
            <a:r>
              <a:rPr lang="ru-RU" dirty="0" smtClean="0"/>
              <a:t>Чемпион Мира и </a:t>
            </a:r>
            <a:r>
              <a:rPr lang="ru-RU" dirty="0"/>
              <a:t>Е</a:t>
            </a:r>
            <a:r>
              <a:rPr lang="ru-RU" dirty="0" smtClean="0"/>
              <a:t>вропы в различных федерациях (</a:t>
            </a:r>
            <a:r>
              <a:rPr lang="en-US" dirty="0" smtClean="0"/>
              <a:t>IPF,WPC,IPL,</a:t>
            </a:r>
            <a:r>
              <a:rPr lang="ru-RU" dirty="0" smtClean="0"/>
              <a:t>СПР)</a:t>
            </a:r>
          </a:p>
          <a:p>
            <a:pPr algn="ctr"/>
            <a:r>
              <a:rPr lang="ru-RU" dirty="0" smtClean="0"/>
              <a:t>Рекордсмен </a:t>
            </a:r>
            <a:r>
              <a:rPr lang="ru-RU" dirty="0"/>
              <a:t>Р</a:t>
            </a:r>
            <a:r>
              <a:rPr lang="ru-RU" dirty="0" smtClean="0"/>
              <a:t>оссии </a:t>
            </a:r>
          </a:p>
          <a:p>
            <a:pPr algn="ctr"/>
            <a:r>
              <a:rPr lang="ru-RU" dirty="0" smtClean="0"/>
              <a:t>Многократный победитель чемпионатов Москвы</a:t>
            </a:r>
          </a:p>
          <a:p>
            <a:pPr algn="ctr"/>
            <a:r>
              <a:rPr lang="ru-RU" dirty="0" smtClean="0"/>
              <a:t>Тренер «Высшей категории»</a:t>
            </a:r>
          </a:p>
          <a:p>
            <a:pPr algn="ctr"/>
            <a:r>
              <a:rPr lang="ru-RU" dirty="0" smtClean="0"/>
              <a:t>Судья соревнований «Российской категории»</a:t>
            </a:r>
          </a:p>
          <a:p>
            <a:pPr algn="ctr"/>
            <a:r>
              <a:rPr lang="ru-RU" dirty="0" smtClean="0"/>
              <a:t>Победитель конференции «наука для фитнеса» 2014 и 2015г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1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иколай\Desktop\iU85C4S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205551" cy="689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7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Энергообеспечение </a:t>
            </a:r>
            <a:endParaRPr lang="ru-RU" dirty="0"/>
          </a:p>
        </p:txBody>
      </p:sp>
      <p:pic>
        <p:nvPicPr>
          <p:cNvPr id="6147" name="Picture 3" descr="C:\Users\Николай\Desktop\i57ZUAEX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" y="1556793"/>
            <a:ext cx="911382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5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иколай\Desktop\iZIGSXD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83" y="-8967"/>
            <a:ext cx="9175583" cy="688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иколай\Desktop\iFIOY8DN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9" y="0"/>
            <a:ext cx="9155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Эритроциты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иколай\Desktop\iGFHHAK9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иколай\Desktop\img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1" y="0"/>
            <a:ext cx="9168002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0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иколай\Desktop\iRPT859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1" y="0"/>
            <a:ext cx="915598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 горах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Тахикардия в покое свыше </a:t>
            </a:r>
            <a:r>
              <a:rPr lang="ru-RU" sz="3600" b="1" dirty="0" smtClean="0">
                <a:solidFill>
                  <a:schemeClr val="bg1"/>
                </a:solidFill>
              </a:rPr>
              <a:t>80</a:t>
            </a:r>
          </a:p>
          <a:p>
            <a:pPr marL="0" indent="0">
              <a:buNone/>
            </a:pPr>
            <a:endParaRPr lang="ru-RU" sz="3600" b="1" dirty="0" smtClean="0"/>
          </a:p>
          <a:p>
            <a:r>
              <a:rPr lang="ru-RU" sz="3600" b="1" dirty="0" smtClean="0">
                <a:solidFill>
                  <a:schemeClr val="bg1"/>
                </a:solidFill>
              </a:rPr>
              <a:t>При нагрузке естественно </a:t>
            </a:r>
            <a:r>
              <a:rPr lang="ru-RU" sz="3600" b="1" dirty="0" smtClean="0">
                <a:solidFill>
                  <a:schemeClr val="bg1"/>
                </a:solidFill>
              </a:rPr>
              <a:t>возрастает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Пониженное содержание </a:t>
            </a:r>
            <a:r>
              <a:rPr lang="ru-RU" sz="3600" b="1" dirty="0" smtClean="0"/>
              <a:t>кислорода</a:t>
            </a:r>
          </a:p>
          <a:p>
            <a:endParaRPr lang="ru-RU" sz="3600" b="1" dirty="0"/>
          </a:p>
          <a:p>
            <a:r>
              <a:rPr lang="ru-RU" sz="3600" b="1" dirty="0" smtClean="0">
                <a:solidFill>
                  <a:srgbClr val="FFFF00"/>
                </a:solidFill>
              </a:rPr>
              <a:t>Развитие «горной болезни»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90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Горная </a:t>
            </a:r>
            <a:r>
              <a:rPr lang="ru-RU" dirty="0" smtClean="0"/>
              <a:t>(высотная) болезнь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/>
              <a:t>Высо́тная</a:t>
            </a:r>
            <a:r>
              <a:rPr lang="ru-RU" b="1" dirty="0"/>
              <a:t> </a:t>
            </a:r>
            <a:r>
              <a:rPr lang="ru-RU" b="1" dirty="0" err="1"/>
              <a:t>боле́знь</a:t>
            </a:r>
            <a:r>
              <a:rPr lang="ru-RU" dirty="0"/>
              <a:t> (</a:t>
            </a:r>
            <a:r>
              <a:rPr lang="ru-RU" i="1" dirty="0"/>
              <a:t>высотная гипоксия</a:t>
            </a:r>
            <a:r>
              <a:rPr lang="ru-RU" dirty="0"/>
              <a:t>) — болезненное состояние, связанное с </a:t>
            </a:r>
            <a:r>
              <a:rPr lang="ru-RU" dirty="0" smtClean="0"/>
              <a:t>кислородным голоданием </a:t>
            </a:r>
            <a:r>
              <a:rPr lang="ru-RU" dirty="0"/>
              <a:t>вследствие понижения </a:t>
            </a:r>
            <a:r>
              <a:rPr lang="ru-RU" dirty="0" smtClean="0"/>
              <a:t>парциального давления </a:t>
            </a:r>
            <a:r>
              <a:rPr lang="ru-RU" dirty="0"/>
              <a:t>кислорода во вдыхаемом воздухе, которое возникает высоко в горах, а также при полётах на летательных аппаратах, не оснащённых герметичной кабиной (например, </a:t>
            </a:r>
            <a:r>
              <a:rPr lang="ru-RU" dirty="0">
                <a:hlinkClick r:id="rId2" action="ppaction://hlinkfile" tooltip="Параплан"/>
              </a:rPr>
              <a:t>парапланах</a:t>
            </a:r>
            <a:r>
              <a:rPr lang="ru-RU" dirty="0"/>
              <a:t>, </a:t>
            </a:r>
            <a:r>
              <a:rPr lang="ru-RU" dirty="0">
                <a:hlinkClick r:id="rId3" action="ppaction://hlinkfile" tooltip="Дельтаплан"/>
              </a:rPr>
              <a:t>дельтапланах</a:t>
            </a:r>
            <a:r>
              <a:rPr lang="ru-RU" dirty="0"/>
              <a:t>, </a:t>
            </a:r>
            <a:r>
              <a:rPr lang="ru-RU" dirty="0">
                <a:hlinkClick r:id="rId4" action="ppaction://hlinkfile" tooltip="Аэростат"/>
              </a:rPr>
              <a:t>воздушных шарах</a:t>
            </a:r>
            <a:r>
              <a:rPr lang="ru-RU" dirty="0"/>
              <a:t> с негерметичной гондолой), начиная примерно с 2000 метров и выше над </a:t>
            </a:r>
            <a:r>
              <a:rPr lang="ru-RU" dirty="0" smtClean="0"/>
              <a:t>уровнем океанов.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Разновидностью высотной болезни является </a:t>
            </a:r>
            <a:r>
              <a:rPr lang="ru-RU" b="1" dirty="0" err="1"/>
              <a:t>го́рная</a:t>
            </a:r>
            <a:r>
              <a:rPr lang="ru-RU" b="1" dirty="0"/>
              <a:t> </a:t>
            </a:r>
            <a:r>
              <a:rPr lang="ru-RU" b="1" dirty="0" err="1"/>
              <a:t>боле́знь</a:t>
            </a:r>
            <a:r>
              <a:rPr lang="ru-RU" dirty="0"/>
              <a:t>, в возникновении которой наряду с недостатком </a:t>
            </a:r>
            <a:r>
              <a:rPr lang="ru-RU" dirty="0">
                <a:hlinkClick r:id="rId5" action="ppaction://hlinkfile" tooltip="Кислород"/>
              </a:rPr>
              <a:t>кислорода</a:t>
            </a:r>
            <a:r>
              <a:rPr lang="ru-RU" dirty="0"/>
              <a:t> играют также роль такие усугубляющие факторы, как </a:t>
            </a:r>
            <a:r>
              <a:rPr lang="ru-RU" sz="4500" b="1" i="1" dirty="0">
                <a:solidFill>
                  <a:srgbClr val="FF0000"/>
                </a:solidFill>
              </a:rPr>
              <a:t>физическое утомление</a:t>
            </a:r>
            <a:r>
              <a:rPr lang="ru-RU" dirty="0"/>
              <a:t>, охлаждение, обезвоживание организма, </a:t>
            </a:r>
            <a:r>
              <a:rPr lang="ru-RU" dirty="0" smtClean="0"/>
              <a:t>ультрафиолетовая радиация, </a:t>
            </a:r>
            <a:r>
              <a:rPr lang="ru-RU" dirty="0"/>
              <a:t>тяжёлые погодные </a:t>
            </a:r>
            <a:r>
              <a:rPr lang="ru-RU" dirty="0" smtClean="0"/>
              <a:t>условия.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основным патологическим фактором горной болезни является </a:t>
            </a:r>
            <a:r>
              <a:rPr lang="ru-RU" b="1" i="1" u="sng" dirty="0" smtClean="0">
                <a:solidFill>
                  <a:srgbClr val="FF0000"/>
                </a:solidFill>
              </a:rPr>
              <a:t>гипоксия.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Гипокси́я</a:t>
            </a:r>
            <a:r>
              <a:rPr lang="ru-RU" dirty="0"/>
              <a:t> </a:t>
            </a:r>
            <a:r>
              <a:rPr lang="ru-RU" dirty="0" smtClean="0"/>
              <a:t>(кислородное </a:t>
            </a:r>
            <a:r>
              <a:rPr lang="ru-RU" dirty="0"/>
              <a:t>голодание) — пониженное содержание </a:t>
            </a:r>
            <a:r>
              <a:rPr lang="ru-RU" dirty="0" smtClean="0"/>
              <a:t>кислорода </a:t>
            </a:r>
            <a:r>
              <a:rPr lang="ru-RU" dirty="0"/>
              <a:t>в организме или отдельных органах и тканях. Гипоксия возникает при недостатке кислорода во вдыхаемом воздухе, крови (гипоксемия) или тканях (при </a:t>
            </a:r>
            <a:r>
              <a:rPr lang="ru-RU" dirty="0" smtClean="0"/>
              <a:t>нарушениях тканевого дыхания).</a:t>
            </a:r>
          </a:p>
          <a:p>
            <a:r>
              <a:rPr lang="ru-RU" dirty="0"/>
              <a:t>Наиболее чувствительны к кислородной недостаточности </a:t>
            </a:r>
            <a:r>
              <a:rPr lang="ru-RU" dirty="0" smtClean="0"/>
              <a:t>центральная нервная система, </a:t>
            </a:r>
            <a:r>
              <a:rPr lang="ru-RU" dirty="0"/>
              <a:t>мышца </a:t>
            </a:r>
            <a:r>
              <a:rPr lang="ru-RU" dirty="0" smtClean="0"/>
              <a:t>сердца, </a:t>
            </a:r>
            <a:r>
              <a:rPr lang="ru-RU" dirty="0"/>
              <a:t>ткани </a:t>
            </a:r>
            <a:r>
              <a:rPr lang="ru-RU" dirty="0" smtClean="0"/>
              <a:t>почек и печени.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285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Николай\Desktop\i37AJ99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36" y="2636912"/>
            <a:ext cx="3249497" cy="42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Николай\Desktop\iIRGXGY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37" y="0"/>
            <a:ext cx="3307864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Николай\Desktop\iYGQUX4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4213"/>
            <a:ext cx="3637236" cy="364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Николай\Desktop\i2KLQ3KD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1" y="0"/>
            <a:ext cx="4253600" cy="340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246448"/>
            <a:ext cx="4464495" cy="419877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 чем тренироваться?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иколай\Desktop\iK7442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29" y="0"/>
            <a:ext cx="519317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иколай\Desktop\4132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иколай\Desktop\6038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45025"/>
            <a:ext cx="4825679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иколай\Desktop\6038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5"/>
            <a:ext cx="4572000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Николай\Desktop\GearS3_SidebySide2._CB521170239__SL5000_240_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1" y="3356992"/>
            <a:ext cx="571777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Полар и </a:t>
            </a:r>
            <a:r>
              <a:rPr lang="ru-RU" dirty="0" err="1" smtClean="0"/>
              <a:t>тд</a:t>
            </a:r>
            <a:endParaRPr lang="ru-RU" dirty="0"/>
          </a:p>
        </p:txBody>
      </p:sp>
      <p:pic>
        <p:nvPicPr>
          <p:cNvPr id="2050" name="Picture 2" descr="C:\Users\Николай\Desktop\iF9GC8Q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43"/>
            <a:ext cx="5387911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иколай\Desktop\iD5NM1CX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14" y="35112"/>
            <a:ext cx="3599682" cy="359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иколай\Desktop\i8I2TI0C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70306"/>
            <a:ext cx="4283968" cy="31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колай\Desktop\i9ZH3NF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08"/>
            <a:ext cx="7848872" cy="44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иколай\Desktop\iZIVOPSJ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92" y="3801549"/>
            <a:ext cx="9144000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ws019\Desktop\7b3d6c09ca0ebc905b9670846ca1f0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Тренировка за </a:t>
            </a:r>
            <a:r>
              <a:rPr lang="ru-RU" b="1" dirty="0" smtClean="0">
                <a:solidFill>
                  <a:srgbClr val="FF0000"/>
                </a:solidFill>
              </a:rPr>
              <a:t>месяц…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Мало </a:t>
            </a:r>
            <a:r>
              <a:rPr lang="ru-RU" sz="4800" dirty="0" smtClean="0">
                <a:solidFill>
                  <a:srgbClr val="FF0000"/>
                </a:solidFill>
              </a:rPr>
              <a:t>эффективна…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/>
          </a:bodyPr>
          <a:lstStyle/>
          <a:p>
            <a:r>
              <a:rPr lang="ru-RU" dirty="0" smtClean="0"/>
              <a:t>Количество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эритроцитов</a:t>
            </a:r>
            <a:r>
              <a:rPr lang="ru-RU" dirty="0" smtClean="0"/>
              <a:t> не увеличится (мин 100-120 дней) (3-4 месяца)</a:t>
            </a:r>
          </a:p>
          <a:p>
            <a:endParaRPr lang="ru-RU" dirty="0" smtClean="0"/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Митохондрии</a:t>
            </a:r>
            <a:r>
              <a:rPr lang="ru-RU" dirty="0" smtClean="0"/>
              <a:t> не успеют полноценно развиться (пика своего развития достигают через 2 месяца регулярных интенсивных тренировок).</a:t>
            </a:r>
          </a:p>
          <a:p>
            <a:endParaRPr lang="ru-RU" dirty="0" smtClean="0"/>
          </a:p>
          <a:p>
            <a:r>
              <a:rPr lang="ru-RU" dirty="0" smtClean="0"/>
              <a:t>Большая вероятность истощить запасы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гликогена</a:t>
            </a:r>
            <a:r>
              <a:rPr lang="ru-RU" dirty="0" smtClean="0"/>
              <a:t> в мышцах (тем самым попасть в перетренированность).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2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Но есть выход 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00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Подниматься </a:t>
            </a:r>
            <a:r>
              <a:rPr lang="ru-RU" b="1" dirty="0" smtClean="0"/>
              <a:t>ВСЕГДА</a:t>
            </a:r>
            <a:r>
              <a:rPr lang="ru-RU" dirty="0" smtClean="0"/>
              <a:t> по лестнице.</a:t>
            </a:r>
          </a:p>
          <a:p>
            <a:r>
              <a:rPr lang="ru-RU" dirty="0" smtClean="0"/>
              <a:t>Начать давать </a:t>
            </a:r>
            <a:r>
              <a:rPr lang="ru-RU" dirty="0"/>
              <a:t>нагрузку в средней пульсовой зоне     (110-130 уд/мин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Примерный шаг на беговой дорожке 4.5-6.5       (в зависимости от роста и наклона дорожки)</a:t>
            </a:r>
          </a:p>
          <a:p>
            <a:r>
              <a:rPr lang="ru-RU" dirty="0"/>
              <a:t>Максимальный угол наклона дорожки (15) в половину меньше угла наклона лестницы!!!</a:t>
            </a:r>
          </a:p>
          <a:p>
            <a:r>
              <a:rPr lang="ru-RU" dirty="0"/>
              <a:t>На велосипеде сохранять ровный темп на 70 об/мин</a:t>
            </a:r>
          </a:p>
          <a:p>
            <a:r>
              <a:rPr lang="ru-RU" dirty="0" smtClean="0"/>
              <a:t>Не более 2-3 тренировок в неделю!!!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749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2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algn="ctr"/>
            <a:r>
              <a:rPr lang="ru-RU" dirty="0" smtClean="0"/>
              <a:t>Продолжительность </a:t>
            </a:r>
            <a:r>
              <a:rPr lang="ru-RU" dirty="0" smtClean="0"/>
              <a:t>нагрузки начать </a:t>
            </a:r>
            <a:r>
              <a:rPr lang="ru-RU" dirty="0" smtClean="0"/>
              <a:t>с </a:t>
            </a:r>
            <a:r>
              <a:rPr lang="ru-RU" dirty="0" smtClean="0"/>
              <a:t>45-60</a:t>
            </a:r>
            <a:r>
              <a:rPr lang="ru-RU" dirty="0" smtClean="0"/>
              <a:t> </a:t>
            </a:r>
            <a:r>
              <a:rPr lang="ru-RU" dirty="0" smtClean="0"/>
              <a:t>мин </a:t>
            </a:r>
          </a:p>
          <a:p>
            <a:pPr algn="ctr"/>
            <a:r>
              <a:rPr lang="ru-RU" dirty="0" smtClean="0"/>
              <a:t>С каждой тренировкой </a:t>
            </a:r>
            <a:r>
              <a:rPr lang="ru-RU" dirty="0" smtClean="0"/>
              <a:t>увеличивать </a:t>
            </a:r>
            <a:r>
              <a:rPr lang="ru-RU" dirty="0" smtClean="0"/>
              <a:t>время </a:t>
            </a:r>
            <a:r>
              <a:rPr lang="ru-RU" dirty="0" smtClean="0"/>
              <a:t>         на 15-30 </a:t>
            </a:r>
            <a:r>
              <a:rPr lang="ru-RU" dirty="0" smtClean="0"/>
              <a:t>мин</a:t>
            </a:r>
          </a:p>
          <a:p>
            <a:pPr algn="ctr"/>
            <a:r>
              <a:rPr lang="ru-RU" dirty="0" smtClean="0"/>
              <a:t>Максимальное время тренировки </a:t>
            </a:r>
            <a:r>
              <a:rPr lang="ru-RU" dirty="0" smtClean="0"/>
              <a:t>(не более 2 часов), </a:t>
            </a:r>
            <a:r>
              <a:rPr lang="ru-RU" dirty="0" smtClean="0"/>
              <a:t>должно попасть не позднее чем за 2 недели до </a:t>
            </a:r>
            <a:r>
              <a:rPr lang="ru-RU" dirty="0" smtClean="0"/>
              <a:t>отъезда!!!</a:t>
            </a:r>
            <a:endParaRPr lang="ru-RU" dirty="0" smtClean="0"/>
          </a:p>
          <a:p>
            <a:pPr algn="ctr"/>
            <a:r>
              <a:rPr lang="ru-RU" dirty="0" smtClean="0"/>
              <a:t>После так же снижать нагрузку по </a:t>
            </a:r>
            <a:r>
              <a:rPr lang="ru-RU" dirty="0" smtClean="0"/>
              <a:t>15-30 мин.</a:t>
            </a:r>
            <a:endParaRPr lang="ru-RU" dirty="0" smtClean="0"/>
          </a:p>
          <a:p>
            <a:pPr algn="ctr"/>
            <a:r>
              <a:rPr lang="ru-RU" dirty="0" smtClean="0"/>
              <a:t>Полностью прекратить тренировки за 3-5 </a:t>
            </a:r>
            <a:r>
              <a:rPr lang="ru-RU" dirty="0" smtClean="0"/>
              <a:t>дней.</a:t>
            </a:r>
          </a:p>
          <a:p>
            <a:pPr marL="0" indent="0" algn="ctr">
              <a:buNone/>
            </a:pPr>
            <a:endParaRPr lang="ru-RU" dirty="0" smtClean="0"/>
          </a:p>
          <a:p>
            <a:pPr algn="ctr"/>
            <a:r>
              <a:rPr lang="ru-RU" dirty="0" smtClean="0"/>
              <a:t>Использовать  </a:t>
            </a:r>
            <a:r>
              <a:rPr lang="ru-RU" dirty="0" err="1" smtClean="0"/>
              <a:t>гипоксикатор</a:t>
            </a:r>
            <a:r>
              <a:rPr lang="ru-RU" dirty="0" smtClean="0"/>
              <a:t>                                 (при минимальной нагрузке)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2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442226"/>
              </p:ext>
            </p:extLst>
          </p:nvPr>
        </p:nvGraphicFramePr>
        <p:xfrm>
          <a:off x="179512" y="32792"/>
          <a:ext cx="8870950" cy="663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Диаграмма" r:id="rId3" imgW="6381680" imgH="4772170" progId="MSGraph.Chart.8">
                  <p:embed followColorScheme="full"/>
                </p:oleObj>
              </mc:Choice>
              <mc:Fallback>
                <p:oleObj name="Диаграмма" r:id="rId3" imgW="6381680" imgH="47721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32792"/>
                        <a:ext cx="8870950" cy="663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24128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436096" y="918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иколай\Desktop\iN68XWH6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8012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r>
              <a:rPr lang="ru-RU" b="1" dirty="0" smtClean="0"/>
              <a:t>Интервальная тренировка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отдыха </a:t>
            </a:r>
            <a:r>
              <a:rPr lang="ru-RU" dirty="0" smtClean="0"/>
              <a:t>- пульсовая зона 90-120 (65% от макс. </a:t>
            </a:r>
            <a:r>
              <a:rPr lang="ru-RU" dirty="0" err="1" smtClean="0"/>
              <a:t>чсс</a:t>
            </a:r>
            <a:r>
              <a:rPr lang="ru-RU" dirty="0" smtClean="0"/>
              <a:t>) , время 5-10 мин (восстановление пульса)</a:t>
            </a:r>
          </a:p>
          <a:p>
            <a:pPr marL="0" indent="0" algn="ctr">
              <a:buNone/>
            </a:pPr>
            <a:endParaRPr lang="ru-RU" dirty="0" smtClean="0"/>
          </a:p>
          <a:p>
            <a:pPr algn="ctr"/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нагрузки </a:t>
            </a:r>
            <a:r>
              <a:rPr lang="ru-RU" dirty="0" smtClean="0"/>
              <a:t>- пульсовая зона 140-160 (90% от максимального </a:t>
            </a:r>
            <a:r>
              <a:rPr lang="ru-RU" dirty="0" err="1" smtClean="0"/>
              <a:t>чсс</a:t>
            </a:r>
            <a:r>
              <a:rPr lang="ru-RU" dirty="0" smtClean="0"/>
              <a:t>) , время от 30 сек – 5 мин               (</a:t>
            </a:r>
            <a:r>
              <a:rPr lang="ru-RU" b="1" dirty="0" smtClean="0">
                <a:solidFill>
                  <a:srgbClr val="FF0000"/>
                </a:solidFill>
              </a:rPr>
              <a:t>не выходить за пределы пульса</a:t>
            </a:r>
            <a:r>
              <a:rPr lang="ru-RU" dirty="0" smtClean="0"/>
              <a:t>)</a:t>
            </a:r>
          </a:p>
          <a:p>
            <a:pPr algn="ctr"/>
            <a:r>
              <a:rPr lang="ru-RU" dirty="0" smtClean="0"/>
              <a:t>Общая продолжительность 45-120 мин</a:t>
            </a:r>
          </a:p>
          <a:p>
            <a:pPr algn="ctr"/>
            <a:r>
              <a:rPr lang="ru-RU" dirty="0" smtClean="0"/>
              <a:t>Не более двух тренировок в неделю</a:t>
            </a:r>
          </a:p>
          <a:p>
            <a:pPr algn="ctr"/>
            <a:r>
              <a:rPr lang="ru-RU" dirty="0" smtClean="0"/>
              <a:t>Плюс 1-2 тр. в неделю</a:t>
            </a:r>
            <a:r>
              <a:rPr lang="ru-RU" dirty="0" smtClean="0"/>
              <a:t>, восстановительного характера ,</a:t>
            </a:r>
            <a:r>
              <a:rPr lang="ru-RU" dirty="0" smtClean="0"/>
              <a:t>на пульсе </a:t>
            </a:r>
            <a:r>
              <a:rPr lang="ru-RU" u="sng" dirty="0" smtClean="0"/>
              <a:t>не выше 60-70% от макс. </a:t>
            </a:r>
            <a:r>
              <a:rPr lang="ru-RU" u="sng" dirty="0" err="1" smtClean="0"/>
              <a:t>чсс</a:t>
            </a:r>
            <a:endParaRPr lang="ru-RU" u="sng" dirty="0" smtClean="0"/>
          </a:p>
          <a:p>
            <a:pPr marL="0" indent="0" algn="ctr">
              <a:buNone/>
            </a:pPr>
            <a:endParaRPr lang="ru-RU" dirty="0" smtClean="0"/>
          </a:p>
          <a:p>
            <a:pPr algn="ctr"/>
            <a:r>
              <a:rPr lang="ru-RU" dirty="0" smtClean="0"/>
              <a:t>Период работы 6 недель (10-12 тренировок)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Максимальное </a:t>
            </a:r>
            <a:r>
              <a:rPr lang="ru-RU" b="1" dirty="0" err="1" smtClean="0">
                <a:solidFill>
                  <a:srgbClr val="00B050"/>
                </a:solidFill>
              </a:rPr>
              <a:t>чсс</a:t>
            </a:r>
            <a:r>
              <a:rPr lang="ru-RU" b="1" dirty="0" smtClean="0">
                <a:solidFill>
                  <a:srgbClr val="00B050"/>
                </a:solidFill>
              </a:rPr>
              <a:t> = 220-возраст</a:t>
            </a:r>
            <a:endParaRPr lang="ru-RU" b="1" dirty="0">
              <a:solidFill>
                <a:srgbClr val="00B05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4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107797"/>
              </p:ext>
            </p:extLst>
          </p:nvPr>
        </p:nvGraphicFramePr>
        <p:xfrm>
          <a:off x="177800" y="165100"/>
          <a:ext cx="8826500" cy="66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Диаграмма" r:id="rId3" imgW="8382200" imgH="6257821" progId="MSGraph.Chart.8">
                  <p:embed followColorScheme="full"/>
                </p:oleObj>
              </mc:Choice>
              <mc:Fallback>
                <p:oleObj name="Диаграмма" r:id="rId3" imgW="8382200" imgH="625782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165100"/>
                        <a:ext cx="8826500" cy="66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9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иколай\Desktop\i0BPL7RZ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41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Первое </a:t>
            </a:r>
            <a:r>
              <a:rPr lang="ru-RU" dirty="0" smtClean="0"/>
              <a:t>  восхождение</a:t>
            </a:r>
            <a:endParaRPr lang="ru-RU" dirty="0"/>
          </a:p>
        </p:txBody>
      </p:sp>
      <p:pic>
        <p:nvPicPr>
          <p:cNvPr id="1026" name="Picture 2" descr="C:\Users\userws019\Desktop\img_01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144000" cy="33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060228"/>
              </p:ext>
            </p:extLst>
          </p:nvPr>
        </p:nvGraphicFramePr>
        <p:xfrm>
          <a:off x="107504" y="0"/>
          <a:ext cx="8912225" cy="679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Диаграмма" r:id="rId3" imgW="8010517" imgH="6105310" progId="MSGraph.Chart.8">
                  <p:embed followColorScheme="full"/>
                </p:oleObj>
              </mc:Choice>
              <mc:Fallback>
                <p:oleObj name="Диаграмма" r:id="rId3" imgW="8010517" imgH="610531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0"/>
                        <a:ext cx="8912225" cy="679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4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b="1" dirty="0" smtClean="0"/>
              <a:t>Далее идет смена нагрузки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Например вы работали в режиме : 10 мин шаг на пульсе </a:t>
            </a:r>
            <a:r>
              <a:rPr lang="ru-RU" dirty="0" smtClean="0"/>
              <a:t>110-120 </a:t>
            </a:r>
            <a:r>
              <a:rPr lang="ru-RU" dirty="0" smtClean="0"/>
              <a:t>/ увеличение нагрузки / </a:t>
            </a:r>
            <a:r>
              <a:rPr lang="ru-RU" dirty="0" smtClean="0"/>
              <a:t>                     30 сек – 1 мин </a:t>
            </a:r>
            <a:r>
              <a:rPr lang="ru-RU" dirty="0" smtClean="0"/>
              <a:t>работы на пульсе </a:t>
            </a:r>
            <a:r>
              <a:rPr lang="ru-RU" dirty="0" smtClean="0"/>
              <a:t>150-160 </a:t>
            </a:r>
            <a:r>
              <a:rPr lang="ru-RU" dirty="0" smtClean="0"/>
              <a:t>, и так </a:t>
            </a:r>
            <a:r>
              <a:rPr lang="ru-RU" dirty="0" smtClean="0"/>
              <a:t>Вы </a:t>
            </a:r>
            <a:r>
              <a:rPr lang="ru-RU" dirty="0" smtClean="0"/>
              <a:t>сделали 9-12 </a:t>
            </a:r>
            <a:r>
              <a:rPr lang="ru-RU" dirty="0" smtClean="0"/>
              <a:t>пиков!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algn="ctr"/>
            <a:r>
              <a:rPr lang="ru-RU" dirty="0" smtClean="0"/>
              <a:t>То в следующий раз можно уменьшить время отдыха и увеличить время под нагрузкой</a:t>
            </a:r>
            <a:r>
              <a:rPr lang="ru-RU" dirty="0" smtClean="0"/>
              <a:t>, оставаясь </a:t>
            </a:r>
            <a:r>
              <a:rPr lang="ru-RU" dirty="0" smtClean="0"/>
              <a:t>в нужных пульсовых </a:t>
            </a:r>
            <a:r>
              <a:rPr lang="ru-RU" dirty="0" smtClean="0"/>
              <a:t>зонах.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Соответственно </a:t>
            </a:r>
            <a:r>
              <a:rPr lang="ru-RU" dirty="0" smtClean="0"/>
              <a:t>это может выглядеть </a:t>
            </a:r>
            <a:r>
              <a:rPr lang="ru-RU" dirty="0" smtClean="0"/>
              <a:t>так : </a:t>
            </a:r>
            <a:r>
              <a:rPr lang="ru-RU" dirty="0" smtClean="0"/>
              <a:t>5-7 </a:t>
            </a:r>
            <a:r>
              <a:rPr lang="ru-RU" dirty="0" smtClean="0"/>
              <a:t>мин шаг на пульсе </a:t>
            </a:r>
            <a:r>
              <a:rPr lang="ru-RU" dirty="0" smtClean="0"/>
              <a:t>110-120 </a:t>
            </a:r>
            <a:r>
              <a:rPr lang="ru-RU" dirty="0" smtClean="0"/>
              <a:t>/увеличение нагрузки</a:t>
            </a:r>
            <a:r>
              <a:rPr lang="ru-RU" dirty="0" smtClean="0"/>
              <a:t>/           2-3 </a:t>
            </a:r>
            <a:r>
              <a:rPr lang="ru-RU" dirty="0" smtClean="0"/>
              <a:t>мин работы на пульсе 140-160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Период работы 6 недель</a:t>
            </a:r>
          </a:p>
        </p:txBody>
      </p:sp>
    </p:spTree>
    <p:extLst>
      <p:ext uri="{BB962C8B-B14F-4D97-AF65-F5344CB8AC3E}">
        <p14:creationId xmlns:p14="http://schemas.microsoft.com/office/powerpoint/2010/main" val="103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05426"/>
              </p:ext>
            </p:extLst>
          </p:nvPr>
        </p:nvGraphicFramePr>
        <p:xfrm>
          <a:off x="177800" y="190500"/>
          <a:ext cx="8951913" cy="634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Диаграмма" r:id="rId3" imgW="7439003" imgH="5267387" progId="MSGraph.Chart.8">
                  <p:embed followColorScheme="full"/>
                </p:oleObj>
              </mc:Choice>
              <mc:Fallback>
                <p:oleObj name="Диаграмма" r:id="rId3" imgW="7439003" imgH="526738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190500"/>
                        <a:ext cx="8951913" cy="634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7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иколай\Desktop\i1GD0DS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705" y="3398"/>
            <a:ext cx="10692705" cy="685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9472"/>
            <a:ext cx="8640960" cy="2833464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Много времени :</a:t>
            </a:r>
            <a:br>
              <a:rPr lang="ru-RU" sz="4800" b="1" i="1" dirty="0" smtClean="0"/>
            </a:b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>       6 месяцев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7074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активно занимающихся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ru-RU" dirty="0" smtClean="0"/>
              <a:t>Можно добавить силовые тренировки </a:t>
            </a:r>
          </a:p>
          <a:p>
            <a:r>
              <a:rPr lang="ru-RU" dirty="0" smtClean="0"/>
              <a:t>Не более 2 раз в неделю</a:t>
            </a:r>
          </a:p>
          <a:p>
            <a:r>
              <a:rPr lang="ru-RU" dirty="0" smtClean="0"/>
              <a:t>«</a:t>
            </a:r>
            <a:r>
              <a:rPr lang="ru-RU" dirty="0" smtClean="0"/>
              <a:t>Силовую» </a:t>
            </a:r>
            <a:r>
              <a:rPr lang="ru-RU" dirty="0" smtClean="0"/>
              <a:t>на ноги в начальный период</a:t>
            </a:r>
          </a:p>
          <a:p>
            <a:r>
              <a:rPr lang="ru-RU" dirty="0" smtClean="0"/>
              <a:t>В основном на верхнюю часть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3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Мужчина/женщина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ru-RU" dirty="0" smtClean="0"/>
              <a:t>Соотношение типов мышечных </a:t>
            </a:r>
            <a:r>
              <a:rPr lang="ru-RU" dirty="0" smtClean="0"/>
              <a:t>волокон</a:t>
            </a:r>
          </a:p>
          <a:p>
            <a:r>
              <a:rPr lang="ru-RU" dirty="0" smtClean="0"/>
              <a:t>Женщина лучше переносит гипоксию</a:t>
            </a:r>
            <a:endParaRPr lang="ru-RU" dirty="0" smtClean="0"/>
          </a:p>
          <a:p>
            <a:r>
              <a:rPr lang="ru-RU" dirty="0" smtClean="0"/>
              <a:t>Психологический аспект (терпеть)</a:t>
            </a:r>
          </a:p>
          <a:p>
            <a:r>
              <a:rPr lang="ru-RU" dirty="0" smtClean="0"/>
              <a:t>Мужчина торопится (стремится быть первым)</a:t>
            </a:r>
          </a:p>
          <a:p>
            <a:r>
              <a:rPr lang="ru-RU" dirty="0" smtClean="0"/>
              <a:t>Месячные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7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иколай\Desktop\iRGJE06J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56"/>
            <a:ext cx="9144000" cy="689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rgbClr val="00B050"/>
                </a:solidFill>
              </a:rPr>
              <a:t>Аптека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 numCol="2">
            <a:noAutofit/>
          </a:bodyPr>
          <a:lstStyle/>
          <a:p>
            <a:pPr algn="ctr"/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 </a:t>
            </a:r>
            <a:r>
              <a:rPr lang="ru-RU" sz="3600" b="1" dirty="0" err="1" smtClean="0"/>
              <a:t>Бифиформ</a:t>
            </a:r>
            <a:r>
              <a:rPr lang="ru-RU" sz="3600" b="1" dirty="0" smtClean="0"/>
              <a:t>   </a:t>
            </a:r>
            <a:r>
              <a:rPr lang="ru-RU" sz="2800" b="1" dirty="0" smtClean="0"/>
              <a:t>или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3600" b="1" dirty="0" smtClean="0"/>
              <a:t> </a:t>
            </a:r>
            <a:r>
              <a:rPr lang="ru-RU" sz="3600" b="1" dirty="0" err="1" smtClean="0"/>
              <a:t>Нормофлорин</a:t>
            </a:r>
            <a:r>
              <a:rPr lang="ru-RU" sz="3600" b="1" dirty="0" smtClean="0"/>
              <a:t> 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   </a:t>
            </a:r>
            <a:r>
              <a:rPr lang="ru-RU" sz="3600" b="1" dirty="0" err="1" smtClean="0"/>
              <a:t>Аскорутин</a:t>
            </a:r>
            <a:r>
              <a:rPr lang="ru-RU" sz="3600" b="1" dirty="0" smtClean="0"/>
              <a:t> 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  </a:t>
            </a:r>
            <a:r>
              <a:rPr lang="ru-RU" sz="3600" b="1" dirty="0" err="1" smtClean="0"/>
              <a:t>Панангин</a:t>
            </a:r>
            <a:r>
              <a:rPr lang="ru-RU" sz="3600" b="1" dirty="0" smtClean="0"/>
              <a:t>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  </a:t>
            </a:r>
            <a:r>
              <a:rPr lang="ru-RU" sz="3600" b="1" dirty="0" err="1" smtClean="0"/>
              <a:t>Рибоксин</a:t>
            </a:r>
            <a:endParaRPr lang="ru-RU" sz="3600" b="1" dirty="0" smtClean="0"/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err="1" smtClean="0"/>
              <a:t>Диакарб</a:t>
            </a:r>
            <a:r>
              <a:rPr lang="ru-RU" sz="3600" b="1" dirty="0" smtClean="0"/>
              <a:t> </a:t>
            </a: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err="1" smtClean="0"/>
              <a:t>Гипоксен</a:t>
            </a:r>
            <a:r>
              <a:rPr lang="ru-RU" sz="3600" b="1" dirty="0" smtClean="0"/>
              <a:t> </a:t>
            </a:r>
          </a:p>
          <a:p>
            <a:pPr marL="0" indent="0" algn="ctr">
              <a:buNone/>
            </a:pPr>
            <a:r>
              <a:rPr lang="ru-RU" sz="3600" b="1" dirty="0" err="1" smtClean="0"/>
              <a:t>Милдронат</a:t>
            </a:r>
            <a:r>
              <a:rPr lang="ru-RU" sz="3600" b="1" dirty="0" smtClean="0"/>
              <a:t> </a:t>
            </a:r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Глицин (</a:t>
            </a:r>
            <a:r>
              <a:rPr lang="ru-RU" sz="3600" b="1" dirty="0" err="1" smtClean="0"/>
              <a:t>ноотропы</a:t>
            </a:r>
            <a:r>
              <a:rPr lang="ru-RU" sz="3600" b="1" dirty="0" smtClean="0"/>
              <a:t>)</a:t>
            </a:r>
          </a:p>
          <a:p>
            <a:pPr marL="0" indent="0" algn="ctr">
              <a:buNone/>
            </a:pPr>
            <a:r>
              <a:rPr lang="ru-RU" sz="3600" b="1" dirty="0" smtClean="0"/>
              <a:t>Аспирин-</a:t>
            </a:r>
            <a:r>
              <a:rPr lang="ru-RU" sz="3600" b="1" dirty="0" err="1" smtClean="0"/>
              <a:t>кардио</a:t>
            </a: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err="1" smtClean="0"/>
              <a:t>Обезбаливающие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074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Спортивные добавки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5580112" cy="573325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Аминокислоты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Изотонические смеси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L-carnitine</a:t>
            </a:r>
          </a:p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Витамины (редко)</a:t>
            </a:r>
          </a:p>
          <a:p>
            <a:pPr marL="0" indent="0">
              <a:buNone/>
            </a:pPr>
            <a:endPara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Спортивные батончики</a:t>
            </a:r>
          </a:p>
          <a:p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Предтренировочные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комплексы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Николай\Desktop\iR319GTN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536" y="167163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колай\Desktop\IMG_4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Соколов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Тел 8-903-288-79-49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Sokolov.strong@gmail.com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смотря на то, что есть ряд различных противопоказаний , </a:t>
            </a:r>
            <a:r>
              <a:rPr lang="ru-RU" dirty="0" smtClean="0"/>
              <a:t>но </a:t>
            </a:r>
            <a:r>
              <a:rPr lang="ru-RU" dirty="0" smtClean="0"/>
              <a:t>если подойти в подготовке грамотно к своему организму ,то Вы сможете многое о себе узнать </a:t>
            </a:r>
            <a:r>
              <a:rPr lang="ru-RU" dirty="0" smtClean="0"/>
              <a:t>и будете</a:t>
            </a:r>
            <a:r>
              <a:rPr lang="ru-RU" dirty="0" smtClean="0"/>
              <a:t> </a:t>
            </a:r>
            <a:r>
              <a:rPr lang="ru-RU" dirty="0" smtClean="0"/>
              <a:t>способны </a:t>
            </a:r>
            <a:r>
              <a:rPr lang="ru-RU" dirty="0" smtClean="0"/>
              <a:t> изменить себя </a:t>
            </a:r>
            <a:r>
              <a:rPr lang="ru-RU" dirty="0" smtClean="0"/>
              <a:t>в лучшую </a:t>
            </a:r>
            <a:r>
              <a:rPr lang="ru-RU" dirty="0" smtClean="0"/>
              <a:t>сторону.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5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иколай\Desktop\iIRR2DY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0832"/>
            <a:ext cx="9143999" cy="80588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Чтобы подготовить себя </a:t>
            </a:r>
            <a:r>
              <a:rPr lang="ru-RU" sz="4800" b="1" dirty="0"/>
              <a:t>к</a:t>
            </a:r>
            <a:r>
              <a:rPr lang="ru-RU" sz="4800" b="1" dirty="0" smtClean="0"/>
              <a:t> горам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Гипоксическая маска , </a:t>
            </a:r>
            <a:r>
              <a:rPr lang="ru-RU" b="1" dirty="0" err="1" smtClean="0"/>
              <a:t>гипоксикатор</a:t>
            </a:r>
            <a:r>
              <a:rPr lang="ru-RU" b="1" dirty="0" smtClean="0"/>
              <a:t>.</a:t>
            </a:r>
            <a:endParaRPr lang="ru-RU" b="1" dirty="0" smtClean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Офп</a:t>
            </a:r>
            <a:r>
              <a:rPr lang="ru-RU" b="1" dirty="0" smtClean="0">
                <a:solidFill>
                  <a:schemeClr val="bg1"/>
                </a:solidFill>
              </a:rPr>
              <a:t>  , </a:t>
            </a:r>
            <a:r>
              <a:rPr lang="ru-RU" b="1" dirty="0" smtClean="0"/>
              <a:t>бегать , </a:t>
            </a:r>
            <a:r>
              <a:rPr lang="ru-RU" b="1" dirty="0" smtClean="0"/>
              <a:t>плавать.</a:t>
            </a:r>
            <a:endParaRPr lang="ru-RU" b="1" dirty="0" smtClean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Принимать различные </a:t>
            </a:r>
            <a:r>
              <a:rPr lang="ru-RU" b="1" dirty="0" smtClean="0"/>
              <a:t>аптечные</a:t>
            </a:r>
            <a:r>
              <a:rPr lang="ru-RU" b="1" dirty="0" smtClean="0">
                <a:solidFill>
                  <a:schemeClr val="bg1"/>
                </a:solidFill>
              </a:rPr>
              <a:t> препараты</a:t>
            </a:r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Спортивные добавки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rmAutofit fontScale="70000" lnSpcReduction="20000"/>
          </a:bodyPr>
          <a:lstStyle/>
          <a:p>
            <a:r>
              <a:rPr lang="ru-RU" sz="3000" dirty="0" err="1"/>
              <a:t>Ацетазоламид</a:t>
            </a:r>
            <a:r>
              <a:rPr lang="ru-RU" dirty="0"/>
              <a:t> </a:t>
            </a:r>
            <a:r>
              <a:rPr lang="ru-RU" sz="3500" b="1" dirty="0"/>
              <a:t>(</a:t>
            </a:r>
            <a:r>
              <a:rPr lang="ru-RU" sz="3500" b="1" dirty="0" err="1"/>
              <a:t>Диакарб</a:t>
            </a:r>
            <a:r>
              <a:rPr lang="ru-RU" sz="3500" b="1" dirty="0"/>
              <a:t>)</a:t>
            </a:r>
            <a:r>
              <a:rPr lang="ru-RU" dirty="0"/>
              <a:t> — </a:t>
            </a:r>
            <a:r>
              <a:rPr lang="ru-RU" dirty="0">
                <a:hlinkClick r:id="rId2" action="ppaction://hlinkfile" tooltip="Диуретик"/>
              </a:rPr>
              <a:t>диуретик</a:t>
            </a:r>
            <a:r>
              <a:rPr lang="ru-RU" dirty="0"/>
              <a:t> (мочегонное средство). Избирательно угнетает фермент карбоангидразу.</a:t>
            </a:r>
          </a:p>
          <a:p>
            <a:r>
              <a:rPr lang="ru-RU" dirty="0"/>
              <a:t>В качестве обычного диуретика </a:t>
            </a:r>
            <a:r>
              <a:rPr lang="ru-RU" dirty="0" err="1"/>
              <a:t>ацетазоламид</a:t>
            </a:r>
            <a:r>
              <a:rPr lang="ru-RU" dirty="0"/>
              <a:t> используют относительно редко, так как есть более эффективные препараты</a:t>
            </a:r>
            <a:r>
              <a:rPr lang="ru-RU" b="1" dirty="0"/>
              <a:t>, </a:t>
            </a:r>
            <a:r>
              <a:rPr lang="ru-RU" b="1" dirty="0" smtClean="0">
                <a:solidFill>
                  <a:srgbClr val="00B050"/>
                </a:solidFill>
              </a:rPr>
              <a:t>но </a:t>
            </a:r>
            <a:r>
              <a:rPr lang="ru-RU" b="1" dirty="0">
                <a:solidFill>
                  <a:srgbClr val="00B050"/>
                </a:solidFill>
              </a:rPr>
              <a:t>он хорошо подходит при </a:t>
            </a:r>
            <a:r>
              <a:rPr lang="ru-RU" b="1" dirty="0" smtClean="0">
                <a:solidFill>
                  <a:srgbClr val="00B050"/>
                </a:solidFill>
              </a:rPr>
              <a:t>отеках </a:t>
            </a:r>
            <a:r>
              <a:rPr lang="ru-RU" b="1" dirty="0" smtClean="0">
                <a:solidFill>
                  <a:srgbClr val="00B050"/>
                </a:solidFill>
              </a:rPr>
              <a:t>вследствие </a:t>
            </a:r>
            <a:r>
              <a:rPr lang="ru-RU" b="1" dirty="0">
                <a:solidFill>
                  <a:srgbClr val="00B050"/>
                </a:solidFill>
              </a:rPr>
              <a:t>лёгочно-сердечной недостаточности, когда необходимо снижение повышенного уровня </a:t>
            </a:r>
            <a:r>
              <a:rPr lang="ru-RU" b="1" dirty="0" smtClean="0">
                <a:solidFill>
                  <a:srgbClr val="00B050"/>
                </a:solidFill>
              </a:rPr>
              <a:t>углекислого газа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и бикарбонатов в крови (для восстановления нормального уровня </a:t>
            </a:r>
            <a:r>
              <a:rPr lang="ru-RU" b="1" dirty="0" err="1" smtClean="0">
                <a:solidFill>
                  <a:srgbClr val="00B050"/>
                </a:solidFill>
                <a:hlinkClick r:id="rId3" action="ppaction://hlinkfile" tooltip="PH"/>
              </a:rPr>
              <a:t>pH</a:t>
            </a:r>
            <a:r>
              <a:rPr lang="ru-RU" b="1" dirty="0" smtClean="0">
                <a:solidFill>
                  <a:srgbClr val="00B050"/>
                </a:solidFill>
              </a:rPr>
              <a:t>  </a:t>
            </a:r>
            <a:r>
              <a:rPr lang="ru-RU" b="1" dirty="0" smtClean="0"/>
              <a:t> </a:t>
            </a:r>
            <a:r>
              <a:rPr lang="ru-RU" dirty="0" smtClean="0"/>
              <a:t>                                                                                                 </a:t>
            </a:r>
            <a:endParaRPr lang="ru-RU" dirty="0" smtClean="0"/>
          </a:p>
          <a:p>
            <a:r>
              <a:rPr lang="ru-RU" dirty="0" smtClean="0"/>
              <a:t>Вызывает </a:t>
            </a:r>
            <a:r>
              <a:rPr lang="ru-RU" dirty="0">
                <a:hlinkClick r:id="rId4" action="ppaction://hlinkfile" tooltip="Диурез"/>
              </a:rPr>
              <a:t>диурез</a:t>
            </a:r>
            <a:r>
              <a:rPr lang="ru-RU" dirty="0"/>
              <a:t> путём удаления определённых </a:t>
            </a:r>
            <a:r>
              <a:rPr lang="ru-RU" dirty="0">
                <a:hlinkClick r:id="rId5" action="ppaction://hlinkfile" tooltip="Электролит"/>
              </a:rPr>
              <a:t>электролитов</a:t>
            </a:r>
            <a:r>
              <a:rPr lang="ru-RU" dirty="0"/>
              <a:t>, в количественном отношении не нарушающим значительной степени </a:t>
            </a:r>
            <a:r>
              <a:rPr lang="ru-RU" dirty="0" err="1"/>
              <a:t>электролитового</a:t>
            </a:r>
            <a:r>
              <a:rPr lang="ru-RU" dirty="0"/>
              <a:t> равновесия в </a:t>
            </a:r>
            <a:r>
              <a:rPr lang="ru-RU" dirty="0">
                <a:hlinkClick r:id="rId6" action="ppaction://hlinkfile" tooltip="Организ (страница отсутствует)"/>
              </a:rPr>
              <a:t>организме</a:t>
            </a:r>
            <a:r>
              <a:rPr lang="ru-RU" dirty="0"/>
              <a:t>. Механизм этого действия заключается в торможении функции фермента карбоангидразы, играющего серьёзную роль в транспорте </a:t>
            </a:r>
            <a:r>
              <a:rPr lang="ru-RU" dirty="0">
                <a:hlinkClick r:id="rId7" action="ppaction://hlinkfile" tooltip="Ион"/>
              </a:rPr>
              <a:t>ионов</a:t>
            </a:r>
            <a:r>
              <a:rPr lang="ru-RU" dirty="0"/>
              <a:t> и сохранения ионного равновесия организма. 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Угнетение </a:t>
            </a:r>
            <a:r>
              <a:rPr lang="ru-RU" dirty="0"/>
              <a:t>карбоангидразы </a:t>
            </a:r>
            <a:r>
              <a:rPr lang="ru-RU" dirty="0">
                <a:hlinkClick r:id="rId8" action="ppaction://hlinkfile" tooltip="Реснитчатое тело"/>
              </a:rPr>
              <a:t>реснитчатого тела</a:t>
            </a:r>
            <a:r>
              <a:rPr lang="ru-RU" dirty="0"/>
              <a:t> приводит к уменьшению секреции водянистой влаги и снижению </a:t>
            </a:r>
            <a:r>
              <a:rPr lang="ru-RU" dirty="0">
                <a:hlinkClick r:id="rId9" action="ppaction://hlinkfile" tooltip="Внутриглазное давление"/>
              </a:rPr>
              <a:t>внутриглазного давления</a:t>
            </a:r>
            <a:r>
              <a:rPr lang="ru-RU" dirty="0"/>
              <a:t>. Подавление активности карбоангидразы в </a:t>
            </a:r>
            <a:r>
              <a:rPr lang="ru-RU" dirty="0">
                <a:hlinkClick r:id="rId10" action="ppaction://hlinkfile" tooltip="Головной мозг"/>
              </a:rPr>
              <a:t>головном мозге</a:t>
            </a:r>
            <a:r>
              <a:rPr lang="ru-RU" dirty="0"/>
              <a:t> обусловливает противосудорожную активность препарата. Снижает образование </a:t>
            </a:r>
            <a:r>
              <a:rPr lang="ru-RU" dirty="0">
                <a:hlinkClick r:id="rId11" action="ppaction://hlinkfile" tooltip="Ликвор"/>
              </a:rPr>
              <a:t>ликвора</a:t>
            </a:r>
            <a:r>
              <a:rPr lang="ru-RU" dirty="0"/>
              <a:t> и </a:t>
            </a:r>
            <a:r>
              <a:rPr lang="ru-RU" dirty="0">
                <a:hlinkClick r:id="rId12" action="ppaction://hlinkfile" tooltip="Внутричерепное давление"/>
              </a:rPr>
              <a:t>внутричерепное давление</a:t>
            </a:r>
            <a:r>
              <a:rPr lang="ru-RU" dirty="0"/>
              <a:t>. Длительность действия — до 12 часов.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1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192688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Мельдо́ний</a:t>
            </a:r>
            <a:r>
              <a:rPr lang="ru-RU" dirty="0"/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милдрона́т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 smtClean="0"/>
              <a:t>— </a:t>
            </a:r>
            <a:r>
              <a:rPr lang="ru-RU" dirty="0">
                <a:hlinkClick r:id="rId2" action="ppaction://hlinkfile" tooltip="Метаболизм"/>
              </a:rPr>
              <a:t>метаболическое</a:t>
            </a:r>
            <a:r>
              <a:rPr lang="ru-RU" dirty="0"/>
              <a:t> средство</a:t>
            </a:r>
            <a:r>
              <a:rPr lang="ru-RU" dirty="0" smtClean="0"/>
              <a:t>,                         </a:t>
            </a:r>
            <a:r>
              <a:rPr lang="ru-RU" dirty="0"/>
              <a:t>нормализующее энергетический </a:t>
            </a:r>
            <a:r>
              <a:rPr lang="ru-RU" dirty="0" smtClean="0"/>
              <a:t>метаболизм </a:t>
            </a:r>
            <a:r>
              <a:rPr lang="ru-RU" dirty="0" smtClean="0"/>
              <a:t>клеток</a:t>
            </a:r>
            <a:r>
              <a:rPr lang="ru-RU" dirty="0"/>
              <a:t>, подвергшихся </a:t>
            </a:r>
            <a:r>
              <a:rPr lang="ru-RU" b="1" dirty="0" smtClean="0"/>
              <a:t>гипоксии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dirty="0" smtClean="0"/>
              <a:t>ишемии</a:t>
            </a:r>
            <a:r>
              <a:rPr lang="ru-RU" dirty="0" smtClean="0"/>
              <a:t>. </a:t>
            </a:r>
            <a:r>
              <a:rPr lang="ru-RU" dirty="0"/>
              <a:t>Поддерживает энергетический метаболизм </a:t>
            </a:r>
            <a:r>
              <a:rPr lang="ru-RU" dirty="0" smtClean="0"/>
              <a:t>сердца</a:t>
            </a:r>
            <a:r>
              <a:rPr lang="ru-RU" dirty="0" smtClean="0"/>
              <a:t> </a:t>
            </a:r>
            <a:r>
              <a:rPr lang="ru-RU" dirty="0"/>
              <a:t>и других органов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При приеме в </a:t>
            </a:r>
            <a:r>
              <a:rPr lang="ru-RU" dirty="0"/>
              <a:t>организме уменьшается концентрация карнитина и замедляется процесс переноса </a:t>
            </a:r>
            <a:r>
              <a:rPr lang="ru-RU" dirty="0" smtClean="0"/>
              <a:t>жирных кислот</a:t>
            </a:r>
            <a:r>
              <a:rPr lang="ru-RU" dirty="0" smtClean="0"/>
              <a:t> </a:t>
            </a:r>
            <a:r>
              <a:rPr lang="ru-RU" dirty="0"/>
              <a:t>через </a:t>
            </a:r>
            <a:r>
              <a:rPr lang="ru-RU" dirty="0" err="1" smtClean="0"/>
              <a:t>митохондриальные</a:t>
            </a:r>
            <a:r>
              <a:rPr lang="ru-RU" dirty="0" smtClean="0"/>
              <a:t> </a:t>
            </a:r>
            <a:r>
              <a:rPr lang="ru-RU" dirty="0"/>
              <a:t>мембраны клеток сердца (карнитин выступает в данном процессе как переносчик жирных кислот</a:t>
            </a:r>
            <a:r>
              <a:rPr lang="ru-RU" dirty="0" smtClean="0"/>
              <a:t>).                                       </a:t>
            </a:r>
            <a:r>
              <a:rPr lang="ru-RU" dirty="0"/>
              <a:t>Такое замедление очень важно в период кислородной недостаточности, поскольку при нормальном поступлении жирных кислот в сердце и недостатке кислорода происходит неполное окисление жирных кислот. При этом накапливаются промежуточные продукты, оказывающие вредное действие на ткани сердца, например, </a:t>
            </a:r>
            <a:r>
              <a:rPr lang="ru-RU" dirty="0" err="1"/>
              <a:t>ацилкарнитин</a:t>
            </a:r>
            <a:r>
              <a:rPr lang="ru-RU" dirty="0"/>
              <a:t>, которые блокируют доставку </a:t>
            </a:r>
            <a:r>
              <a:rPr lang="ru-RU" dirty="0" smtClean="0"/>
              <a:t>АТФ</a:t>
            </a:r>
            <a:r>
              <a:rPr lang="ru-RU" dirty="0" smtClean="0"/>
              <a:t> </a:t>
            </a:r>
            <a:r>
              <a:rPr lang="ru-RU" dirty="0"/>
              <a:t>к </a:t>
            </a:r>
            <a:r>
              <a:rPr lang="ru-RU" dirty="0" err="1" smtClean="0"/>
              <a:t>оранеллам</a:t>
            </a:r>
            <a:r>
              <a:rPr lang="ru-RU" dirty="0" smtClean="0"/>
              <a:t> </a:t>
            </a:r>
            <a:r>
              <a:rPr lang="ru-RU" dirty="0" smtClean="0"/>
              <a:t> клетки.</a:t>
            </a:r>
            <a:endParaRPr lang="ru-RU" dirty="0"/>
          </a:p>
          <a:p>
            <a:r>
              <a:rPr lang="ru-RU" sz="3600" dirty="0">
                <a:solidFill>
                  <a:srgbClr val="00B050"/>
                </a:solidFill>
              </a:rPr>
              <a:t>Одновременно с замедлением метаболизма жирных кислот увеличивается скорость метаболизма углеводов </a:t>
            </a:r>
            <a:r>
              <a:rPr lang="ru-RU" sz="3600" dirty="0" smtClean="0">
                <a:solidFill>
                  <a:srgbClr val="00B050"/>
                </a:solidFill>
              </a:rPr>
              <a:t>(</a:t>
            </a:r>
            <a:r>
              <a:rPr lang="ru-RU" sz="3600" dirty="0" smtClean="0">
                <a:solidFill>
                  <a:srgbClr val="00B050"/>
                </a:solidFill>
              </a:rPr>
              <a:t>гликолиза</a:t>
            </a:r>
            <a:r>
              <a:rPr lang="ru-RU" sz="3600" dirty="0" smtClean="0">
                <a:solidFill>
                  <a:srgbClr val="00B050"/>
                </a:solidFill>
              </a:rPr>
              <a:t>), </a:t>
            </a:r>
            <a:r>
              <a:rPr lang="ru-RU" sz="3600" dirty="0">
                <a:solidFill>
                  <a:srgbClr val="00B050"/>
                </a:solidFill>
              </a:rPr>
              <a:t>при котором наблюдается </a:t>
            </a:r>
            <a:r>
              <a:rPr lang="ru-RU" sz="3600" dirty="0" err="1">
                <a:solidFill>
                  <a:srgbClr val="00B050"/>
                </a:solidFill>
              </a:rPr>
              <a:t>цитозащитный</a:t>
            </a:r>
            <a:r>
              <a:rPr lang="ru-RU" sz="3600" dirty="0">
                <a:solidFill>
                  <a:srgbClr val="00B050"/>
                </a:solidFill>
              </a:rPr>
              <a:t> эффект и более эффективное образование АТФ, поскольку при окислении углеводов затрачивается меньше кислорода в расчёте на одну молекулу АТФ, чем при окислении жирных </a:t>
            </a:r>
            <a:r>
              <a:rPr lang="ru-RU" sz="3600" dirty="0" smtClean="0">
                <a:solidFill>
                  <a:srgbClr val="00B050"/>
                </a:solidFill>
              </a:rPr>
              <a:t>кислот.</a:t>
            </a:r>
            <a:endParaRPr lang="ru-RU" sz="3600" dirty="0">
              <a:solidFill>
                <a:srgbClr val="00B050"/>
              </a:solidFill>
            </a:endParaRPr>
          </a:p>
          <a:p>
            <a:r>
              <a:rPr lang="ru-RU" dirty="0"/>
              <a:t>На фоне сердечной недостаточности улучшает сократимость миокарда, увеличивает толерантность к физической нагрузке. Повышает клеточный и гуморальный иммунитет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sz="3600" dirty="0">
                <a:solidFill>
                  <a:srgbClr val="FF0000"/>
                </a:solidFill>
              </a:rPr>
              <a:t>Повышает работоспособность, уменьшает симптомы психического и физического </a:t>
            </a:r>
            <a:r>
              <a:rPr lang="ru-RU" sz="3600" dirty="0" smtClean="0">
                <a:solidFill>
                  <a:srgbClr val="FF0000"/>
                </a:solidFill>
              </a:rPr>
              <a:t>перенапряжения</a:t>
            </a:r>
            <a:r>
              <a:rPr lang="ru-RU" sz="3600" dirty="0">
                <a:solidFill>
                  <a:srgbClr val="FF0000"/>
                </a:solidFill>
              </a:rPr>
              <a:t>, </a:t>
            </a:r>
            <a:r>
              <a:rPr lang="ru-RU" sz="3600" dirty="0" smtClean="0">
                <a:solidFill>
                  <a:srgbClr val="FF0000"/>
                </a:solidFill>
              </a:rPr>
              <a:t>способствует 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повышению выносливости. 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sz="3600" b="1" i="1" dirty="0" smtClean="0"/>
              <a:t>С </a:t>
            </a:r>
            <a:r>
              <a:rPr lang="ru-RU" sz="3600" b="1" i="1" dirty="0"/>
              <a:t>1 января 2016 года находится в действующем списке запрещённых в спорте </a:t>
            </a:r>
            <a:r>
              <a:rPr lang="ru-RU" sz="3600" b="1" i="1" dirty="0" smtClean="0"/>
              <a:t>веществ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0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       </a:t>
            </a:r>
            <a:r>
              <a:rPr lang="ru-RU" sz="5100" b="1" dirty="0" err="1" smtClean="0"/>
              <a:t>Гипоксен</a:t>
            </a:r>
            <a:r>
              <a:rPr lang="ru-RU" sz="5100" b="1" dirty="0" smtClean="0"/>
              <a:t> </a:t>
            </a:r>
            <a:endParaRPr lang="ru-RU" sz="5100" b="1" dirty="0" smtClean="0"/>
          </a:p>
          <a:p>
            <a:r>
              <a:rPr lang="ru-RU" sz="3400" b="1" dirty="0">
                <a:solidFill>
                  <a:srgbClr val="FF0000"/>
                </a:solidFill>
              </a:rPr>
              <a:t>О</a:t>
            </a:r>
            <a:r>
              <a:rPr lang="ru-RU" sz="3400" b="1" dirty="0" smtClean="0">
                <a:solidFill>
                  <a:srgbClr val="FF0000"/>
                </a:solidFill>
              </a:rPr>
              <a:t>птимизирует </a:t>
            </a:r>
            <a:r>
              <a:rPr lang="ru-RU" sz="3400" b="1" dirty="0">
                <a:solidFill>
                  <a:srgbClr val="FF0000"/>
                </a:solidFill>
              </a:rPr>
              <a:t>работу </a:t>
            </a:r>
            <a:r>
              <a:rPr lang="ru-RU" sz="3400" b="1" dirty="0">
                <a:solidFill>
                  <a:srgbClr val="FF0000"/>
                </a:solidFill>
                <a:hlinkClick r:id="rId2" action="ppaction://hlinkfile" tooltip="Митохондрия"/>
              </a:rPr>
              <a:t>митохондрий</a:t>
            </a:r>
            <a:r>
              <a:rPr lang="ru-RU" sz="3400" b="1" dirty="0">
                <a:solidFill>
                  <a:srgbClr val="FF0000"/>
                </a:solidFill>
              </a:rPr>
              <a:t> и улучшает </a:t>
            </a:r>
            <a:r>
              <a:rPr lang="ru-RU" sz="3400" b="1" dirty="0">
                <a:solidFill>
                  <a:srgbClr val="FF0000"/>
                </a:solidFill>
                <a:hlinkClick r:id="rId3" action="ppaction://hlinkfile" tooltip="Клеточное дыхание"/>
              </a:rPr>
              <a:t>тканевое дыхание</a:t>
            </a:r>
            <a:r>
              <a:rPr lang="ru-RU" sz="3400" b="1" dirty="0">
                <a:solidFill>
                  <a:srgbClr val="FF0000"/>
                </a:solidFill>
              </a:rPr>
              <a:t>. Поддерживает высокий уровень тканевого дыхания и аэробных процессов в митохондриях, нивелирует негативные последствия гипоксии, увеличивает толерантность к физическим и умственным </a:t>
            </a:r>
            <a:r>
              <a:rPr lang="ru-RU" sz="3400" b="1" dirty="0" smtClean="0">
                <a:solidFill>
                  <a:srgbClr val="FF0000"/>
                </a:solidFill>
              </a:rPr>
              <a:t>нагрузкам.</a:t>
            </a:r>
            <a:endParaRPr lang="ru-RU" sz="3400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Антигипоксическое</a:t>
            </a:r>
            <a:r>
              <a:rPr lang="ru-RU" dirty="0"/>
              <a:t>, </a:t>
            </a:r>
            <a:r>
              <a:rPr lang="ru-RU" dirty="0" smtClean="0"/>
              <a:t>антиоксидантное. </a:t>
            </a:r>
            <a:r>
              <a:rPr lang="ru-RU" dirty="0"/>
              <a:t>Ш</a:t>
            </a:r>
            <a:r>
              <a:rPr lang="ru-RU" dirty="0" smtClean="0"/>
              <a:t>унтирует </a:t>
            </a:r>
            <a:r>
              <a:rPr lang="ru-RU" dirty="0" err="1"/>
              <a:t>митохондриальную</a:t>
            </a:r>
            <a:r>
              <a:rPr lang="ru-RU" dirty="0"/>
              <a:t> цепь переноса электронов и повышает эффективность тканевого дыхания. Оказывает выраженное </a:t>
            </a:r>
            <a:r>
              <a:rPr lang="ru-RU" dirty="0" err="1"/>
              <a:t>антирадикальное</a:t>
            </a:r>
            <a:r>
              <a:rPr lang="ru-RU" dirty="0"/>
              <a:t> и антиокислительное действие (за счет наличия </a:t>
            </a:r>
            <a:r>
              <a:rPr lang="ru-RU" dirty="0" err="1"/>
              <a:t>тиосульфатной</a:t>
            </a:r>
            <a:r>
              <a:rPr lang="ru-RU" dirty="0"/>
              <a:t> группы</a:t>
            </a:r>
            <a:r>
              <a:rPr lang="ru-RU" dirty="0" smtClean="0"/>
              <a:t>).</a:t>
            </a:r>
          </a:p>
          <a:p>
            <a:r>
              <a:rPr lang="ru-RU" dirty="0"/>
              <a:t>Сниженная работоспособность при работе в экстремальных ситуациях и сложных для адаптации климатических условиях (Крайний Север, высокогорье и т. п.), </a:t>
            </a:r>
            <a:r>
              <a:rPr lang="ru-RU" dirty="0">
                <a:hlinkClick r:id="rId4" action="ppaction://hlinkfile" tooltip="Синдром хронической усталости"/>
              </a:rPr>
              <a:t>синдром хронической усталости</a:t>
            </a:r>
            <a:r>
              <a:rPr lang="ru-RU" dirty="0"/>
              <a:t>, тяжелые травмы, хирургические вмешательства, кровопотери, обширные ожоги, заболевания легких (хронические обструкционные, </a:t>
            </a:r>
            <a:r>
              <a:rPr lang="ru-RU" dirty="0">
                <a:hlinkClick r:id="rId5" action="ppaction://hlinkfile" tooltip="Бронхиальная астма"/>
              </a:rPr>
              <a:t>бронхиальная астма</a:t>
            </a:r>
            <a:r>
              <a:rPr lang="ru-RU" dirty="0"/>
              <a:t>, абсцесс, септическая </a:t>
            </a:r>
            <a:r>
              <a:rPr lang="ru-RU" dirty="0">
                <a:hlinkClick r:id="rId6" action="ppaction://hlinkfile" tooltip="Пневмония"/>
              </a:rPr>
              <a:t>пневмония</a:t>
            </a:r>
            <a:r>
              <a:rPr lang="ru-RU" dirty="0"/>
              <a:t> и др</a:t>
            </a:r>
            <a:r>
              <a:rPr lang="ru-RU" dirty="0" smtClean="0"/>
              <a:t>.)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err="1"/>
              <a:t>Гипоксен</a:t>
            </a:r>
            <a:r>
              <a:rPr lang="ru-RU" dirty="0"/>
              <a:t> был синтезирован в середине 1970-х годов совместно Институтом Высокомолекулярных Соединений и Всесоюзным Научно-исследовательским Институтом Особо Чистых Препаратов, прошел многочисленные клинические испытания в таких учреждениях как: ВМЕДА им. С. М. Кирова, НИИ Кардиологии Минздрава РФ, ГМУ им. И. П. Павлова, НИИ экспериментальной медицины РАМН, Медицинская Академия последипломного образования Минздрава РФ, (г. Санкт-Петербург), НИИ им. А. В. Вишневского, НИИ им. П. А. Герцена, Кафедрой реабилитации и спортивной медицины РГМУ (г. Москва) и др. С 1996 года разрешён к медицинскому применению.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2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олай\Desktop\i2MKZA29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14788"/>
            <a:ext cx="5064224" cy="284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8820472" cy="6381328"/>
          </a:xfrm>
        </p:spPr>
        <p:txBody>
          <a:bodyPr>
            <a:normAutofit fontScale="70000" lnSpcReduction="20000"/>
          </a:bodyPr>
          <a:lstStyle/>
          <a:p>
            <a:r>
              <a:rPr lang="ru-RU" sz="4600" b="1" dirty="0" smtClean="0"/>
              <a:t>Гипоксическая </a:t>
            </a:r>
            <a:r>
              <a:rPr lang="ru-RU" sz="4600" b="1" dirty="0"/>
              <a:t>маска</a:t>
            </a:r>
            <a:r>
              <a:rPr lang="ru-RU" sz="4600" dirty="0"/>
              <a:t> </a:t>
            </a:r>
            <a:r>
              <a:rPr lang="ru-RU" dirty="0"/>
              <a:t>- это дыхательное устройство, в котором многоуровневая система сопротивления уменьшает воздушный поток в основные дыхательные пути благодаря запатентованной клапанной технологии</a:t>
            </a:r>
            <a:r>
              <a:rPr lang="ru-RU" b="1" dirty="0">
                <a:solidFill>
                  <a:srgbClr val="FF0000"/>
                </a:solidFill>
              </a:rPr>
              <a:t>. Данная маска не имитирует полностью </a:t>
            </a:r>
            <a:r>
              <a:rPr lang="ru-RU" b="1" dirty="0" smtClean="0">
                <a:solidFill>
                  <a:srgbClr val="FF0000"/>
                </a:solidFill>
                <a:hlinkClick r:id="rId3" action="ppaction://hlinkfile" tooltip="Спортивная тренировка в условиях гор"/>
              </a:rPr>
              <a:t>тренировку  </a:t>
            </a:r>
            <a:r>
              <a:rPr lang="ru-RU" b="1" dirty="0">
                <a:solidFill>
                  <a:srgbClr val="FF0000"/>
                </a:solidFill>
                <a:hlinkClick r:id="rId3" action="ppaction://hlinkfile" tooltip="Спортивная тренировка в условиях гор"/>
              </a:rPr>
              <a:t>в условиях высокогорья</a:t>
            </a:r>
            <a:r>
              <a:rPr lang="ru-RU" b="1" dirty="0">
                <a:solidFill>
                  <a:srgbClr val="FF0000"/>
                </a:solidFill>
              </a:rPr>
              <a:t>, поскольку воздух поступает в легкие не разряженный</a:t>
            </a:r>
            <a:r>
              <a:rPr lang="ru-RU" b="1" dirty="0" smtClean="0">
                <a:solidFill>
                  <a:srgbClr val="FF0000"/>
                </a:solidFill>
              </a:rPr>
              <a:t>.           </a:t>
            </a:r>
            <a:r>
              <a:rPr lang="ru-RU" dirty="0" smtClean="0"/>
              <a:t> </a:t>
            </a:r>
            <a:r>
              <a:rPr lang="ru-RU" dirty="0"/>
              <a:t>Однако существенно повышается нагрузка </a:t>
            </a:r>
            <a:r>
              <a:rPr lang="ru-RU" dirty="0" smtClean="0"/>
              <a:t>на </a:t>
            </a:r>
            <a:r>
              <a:rPr lang="ru-RU" dirty="0"/>
              <a:t>дыхательные мышцы. В целом тренировочный эффект весьма </a:t>
            </a:r>
            <a:r>
              <a:rPr lang="ru-RU" dirty="0" smtClean="0"/>
              <a:t>сомнителен!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</a:t>
            </a:r>
            <a:r>
              <a:rPr lang="ru-RU" sz="4000" b="1" dirty="0" smtClean="0"/>
              <a:t>Заявленные </a:t>
            </a:r>
            <a:r>
              <a:rPr lang="ru-RU" sz="4000" b="1" dirty="0" smtClean="0"/>
              <a:t>эффекты</a:t>
            </a:r>
          </a:p>
          <a:p>
            <a:pPr marL="0" indent="0">
              <a:buNone/>
            </a:pPr>
            <a:endParaRPr lang="ru-RU" sz="4000" b="1" dirty="0"/>
          </a:p>
          <a:p>
            <a:pPr>
              <a:buFont typeface="Arial"/>
              <a:buChar char="•"/>
            </a:pPr>
            <a:r>
              <a:rPr lang="ru-RU" dirty="0"/>
              <a:t>Повышение емкости легких </a:t>
            </a:r>
          </a:p>
          <a:p>
            <a:pPr>
              <a:buFont typeface="Arial"/>
              <a:buChar char="•"/>
            </a:pPr>
            <a:r>
              <a:rPr lang="ru-RU" dirty="0"/>
              <a:t>Повышение </a:t>
            </a:r>
            <a:r>
              <a:rPr lang="ru-RU" dirty="0">
                <a:hlinkClick r:id="rId4" action="ppaction://hlinkfile" tooltip="Анаэробный обмен"/>
              </a:rPr>
              <a:t>анаэробных порогов</a:t>
            </a:r>
            <a:r>
              <a:rPr lang="ru-RU" dirty="0"/>
              <a:t> </a:t>
            </a:r>
          </a:p>
          <a:p>
            <a:pPr>
              <a:buFont typeface="Arial"/>
              <a:buChar char="•"/>
            </a:pPr>
            <a:r>
              <a:rPr lang="ru-RU" dirty="0"/>
              <a:t>Повышение </a:t>
            </a:r>
            <a:r>
              <a:rPr lang="ru-RU" dirty="0">
                <a:hlinkClick r:id="rId5" action="ppaction://hlinkfile" tooltip="Эффективность использования кислорода"/>
              </a:rPr>
              <a:t>эффективности кислорода</a:t>
            </a:r>
            <a:r>
              <a:rPr lang="ru-RU" dirty="0"/>
              <a:t> </a:t>
            </a:r>
          </a:p>
          <a:p>
            <a:pPr>
              <a:buFont typeface="Arial"/>
              <a:buChar char="•"/>
            </a:pPr>
            <a:r>
              <a:rPr lang="ru-RU" dirty="0"/>
              <a:t>Увеличение производительности энергии </a:t>
            </a:r>
          </a:p>
          <a:p>
            <a:pPr>
              <a:buFont typeface="Arial"/>
              <a:buChar char="•"/>
            </a:pPr>
            <a:r>
              <a:rPr lang="ru-RU" dirty="0"/>
              <a:t>Повышение </a:t>
            </a:r>
            <a:r>
              <a:rPr lang="ru-RU" dirty="0">
                <a:hlinkClick r:id="rId6" action="ppaction://hlinkfile" tooltip="Психическая выносливость и восстановление спортсменов"/>
              </a:rPr>
              <a:t>психической выносливости</a:t>
            </a:r>
            <a:r>
              <a:rPr lang="ru-RU" dirty="0"/>
              <a:t> </a:t>
            </a:r>
          </a:p>
          <a:p>
            <a:pPr>
              <a:buFont typeface="Arial"/>
              <a:buChar char="•"/>
            </a:pPr>
            <a:r>
              <a:rPr lang="ru-RU" dirty="0"/>
              <a:t>Повышение психического внимания </a:t>
            </a:r>
          </a:p>
        </p:txBody>
      </p:sp>
    </p:spTree>
    <p:extLst>
      <p:ext uri="{BB962C8B-B14F-4D97-AF65-F5344CB8AC3E}">
        <p14:creationId xmlns:p14="http://schemas.microsoft.com/office/powerpoint/2010/main" val="18865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04867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 реальности такая маска лишь повышает сопротивление на вдохе</a:t>
            </a:r>
            <a:r>
              <a:rPr lang="ru-RU" dirty="0"/>
              <a:t>, а это приводит к тому, что межрёберные </a:t>
            </a:r>
            <a:r>
              <a:rPr lang="ru-RU" dirty="0" smtClean="0"/>
              <a:t>мышцы </a:t>
            </a:r>
            <a:r>
              <a:rPr lang="ru-RU" dirty="0"/>
              <a:t>и диафрагма должны выполнять более трудную работу, поглощая больше кислорода из крови</a:t>
            </a:r>
            <a:r>
              <a:rPr lang="ru-RU" dirty="0" smtClean="0"/>
              <a:t>.                                                                                                                      </a:t>
            </a:r>
            <a:r>
              <a:rPr lang="ru-RU" i="1" u="sng" dirty="0"/>
              <a:t>Т.е. данная маска разрекламирована как имитация высокогорья, а по факту она направлена на тренировку мышц используемых для дыхания. </a:t>
            </a:r>
            <a:endParaRPr lang="ru-RU" i="1" u="sng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Тренировочные </a:t>
            </a:r>
            <a:r>
              <a:rPr lang="ru-RU" b="1" dirty="0">
                <a:solidFill>
                  <a:srgbClr val="FF0000"/>
                </a:solidFill>
              </a:rPr>
              <a:t>маски не имитируют тренировки в условиях высокогорья</a:t>
            </a:r>
            <a:r>
              <a:rPr lang="ru-RU" dirty="0"/>
              <a:t>, т.к. в горах уменьшается атмосферное давление, парциальное давление кислорода и </a:t>
            </a:r>
            <a:r>
              <a:rPr lang="ru-RU" dirty="0" err="1"/>
              <a:t>оксигенация</a:t>
            </a:r>
            <a:r>
              <a:rPr lang="ru-RU" dirty="0"/>
              <a:t> крови</a:t>
            </a:r>
            <a:r>
              <a:rPr lang="ru-RU" dirty="0" smtClean="0"/>
              <a:t>.                    </a:t>
            </a:r>
            <a:r>
              <a:rPr lang="ru-RU" dirty="0"/>
              <a:t>Когда организм подвергается воздействию более низкого парциального давления на высоте, происходит увеличение содержание миоглобина/гемоглобина и плотности капилляров, и увеличение </a:t>
            </a:r>
            <a:r>
              <a:rPr lang="ru-RU" dirty="0">
                <a:hlinkClick r:id="rId2" action="ppaction://hlinkfile" tooltip="Транспорт кислорода"/>
              </a:rPr>
              <a:t>транспорта кислорода</a:t>
            </a:r>
            <a:r>
              <a:rPr lang="ru-RU" dirty="0"/>
              <a:t> к мышцам </a:t>
            </a:r>
            <a:r>
              <a:rPr lang="ru-RU" dirty="0" smtClean="0"/>
              <a:t>, </a:t>
            </a:r>
            <a:r>
              <a:rPr lang="ru-RU" dirty="0"/>
              <a:t>за счет чего повышается производительность. </a:t>
            </a:r>
            <a:endParaRPr lang="ru-RU" dirty="0" smtClean="0"/>
          </a:p>
          <a:p>
            <a:endParaRPr lang="ru-RU" sz="3400" b="1" dirty="0">
              <a:solidFill>
                <a:srgbClr val="00B050"/>
              </a:solidFill>
            </a:endParaRPr>
          </a:p>
          <a:p>
            <a:r>
              <a:rPr lang="ru-RU" sz="3400" b="1" dirty="0" smtClean="0">
                <a:solidFill>
                  <a:srgbClr val="00B050"/>
                </a:solidFill>
              </a:rPr>
              <a:t>А </a:t>
            </a:r>
            <a:r>
              <a:rPr lang="ru-RU" sz="3400" b="1" dirty="0" smtClean="0">
                <a:solidFill>
                  <a:srgbClr val="00B050"/>
                </a:solidFill>
              </a:rPr>
              <a:t>этот </a:t>
            </a:r>
            <a:r>
              <a:rPr lang="ru-RU" sz="3400" b="1" dirty="0">
                <a:solidFill>
                  <a:srgbClr val="00B050"/>
                </a:solidFill>
              </a:rPr>
              <a:t>процесс занимает недели, даже месяцы, и обычной тренировки с маской будет не достаточно.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4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ИТОГ</a:t>
            </a:r>
            <a:r>
              <a:rPr lang="ru-RU" dirty="0" smtClean="0"/>
              <a:t> - Гипоксическая маска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6087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Не создает гипоксию</a:t>
            </a:r>
          </a:p>
          <a:p>
            <a:r>
              <a:rPr lang="ru-RU" b="1" i="1" dirty="0" smtClean="0"/>
              <a:t>Затрудняет дыхание</a:t>
            </a:r>
          </a:p>
          <a:p>
            <a:r>
              <a:rPr lang="ru-RU" b="1" i="1" dirty="0" smtClean="0"/>
              <a:t>Не повышает выносливость</a:t>
            </a:r>
          </a:p>
          <a:p>
            <a:r>
              <a:rPr lang="ru-RU" b="1" i="1" dirty="0" smtClean="0"/>
              <a:t>Не увеличивает силовые показатели</a:t>
            </a:r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Не эффективна !!!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userws019\Desktop\a929bb316321a32defb05535837d10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670753" cy="333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4800" b="1" dirty="0" err="1" smtClean="0"/>
              <a:t>Гипоксикатор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20855"/>
            <a:ext cx="9144000" cy="6309320"/>
          </a:xfrm>
        </p:spPr>
        <p:txBody>
          <a:bodyPr>
            <a:normAutofit fontScale="62500" lnSpcReduction="20000"/>
          </a:bodyPr>
          <a:lstStyle/>
          <a:p>
            <a:endParaRPr lang="ru-RU" b="1" dirty="0"/>
          </a:p>
          <a:p>
            <a:r>
              <a:rPr lang="ru-RU" sz="3800" i="1" u="sng" dirty="0" err="1">
                <a:solidFill>
                  <a:srgbClr val="FF0000"/>
                </a:solidFill>
              </a:rPr>
              <a:t>Гипоксикаторы</a:t>
            </a:r>
            <a:r>
              <a:rPr lang="ru-RU" sz="3800" i="1" u="sng" dirty="0">
                <a:solidFill>
                  <a:srgbClr val="FF0000"/>
                </a:solidFill>
              </a:rPr>
              <a:t>, или аппараты для создания гипоксии в организме человека, имеют почти двухсотлетнюю историю.</a:t>
            </a:r>
          </a:p>
          <a:p>
            <a:r>
              <a:rPr lang="ru-RU" dirty="0" err="1"/>
              <a:t>Нормобарические</a:t>
            </a:r>
            <a:r>
              <a:rPr lang="ru-RU" dirty="0"/>
              <a:t> </a:t>
            </a:r>
            <a:r>
              <a:rPr lang="ru-RU" dirty="0" err="1"/>
              <a:t>гипоксикаторы</a:t>
            </a:r>
            <a:r>
              <a:rPr lang="ru-RU" dirty="0"/>
              <a:t>, как видно из самого названия, обеспечивают дыхание гипоксическим воздухом при нормальном, т.е. при обычном атмосферном, давлении. Эти </a:t>
            </a:r>
            <a:r>
              <a:rPr lang="ru-RU" dirty="0" err="1"/>
              <a:t>гипоксикаторы</a:t>
            </a:r>
            <a:r>
              <a:rPr lang="ru-RU" dirty="0"/>
              <a:t> можно разделить на два класса: </a:t>
            </a:r>
            <a:r>
              <a:rPr lang="ru-RU" dirty="0" err="1"/>
              <a:t>гипоксикаторы-гиперкапникаторы</a:t>
            </a:r>
            <a:r>
              <a:rPr lang="ru-RU" dirty="0"/>
              <a:t> и собственно </a:t>
            </a:r>
            <a:r>
              <a:rPr lang="ru-RU" dirty="0" err="1"/>
              <a:t>гипоксикаторы</a:t>
            </a:r>
            <a:r>
              <a:rPr lang="ru-RU" dirty="0"/>
              <a:t>.</a:t>
            </a:r>
          </a:p>
          <a:p>
            <a:r>
              <a:rPr lang="ru-RU" b="1" i="1" dirty="0" err="1"/>
              <a:t>Гипоксикаторы-гиперкапникаторы</a:t>
            </a:r>
            <a:r>
              <a:rPr lang="ru-RU" dirty="0"/>
              <a:t> основаны на принципе </a:t>
            </a:r>
            <a:r>
              <a:rPr lang="ru-RU" dirty="0" err="1"/>
              <a:t>ререспирации</a:t>
            </a:r>
            <a:r>
              <a:rPr lang="ru-RU" dirty="0"/>
              <a:t>, т. е. на повторном вдыхании пациентом выдохнутого им воздуха. В этих аппаратах вдыхаемый пациентом воздух является не только гипоксическим (т.е. содержит уменьшенное количество кислорода), но и </a:t>
            </a:r>
            <a:r>
              <a:rPr lang="ru-RU" dirty="0" err="1"/>
              <a:t>гиперкапническим</a:t>
            </a:r>
            <a:r>
              <a:rPr lang="ru-RU" dirty="0"/>
              <a:t> (содержит увеличенное количество углекислого газа). Степень как гипоксии, так и гиперкапнии обычно не контролируется или контролируется весьма приблизительно.</a:t>
            </a:r>
          </a:p>
          <a:p>
            <a:r>
              <a:rPr lang="ru-RU" dirty="0"/>
              <a:t>Выработка </a:t>
            </a:r>
            <a:r>
              <a:rPr lang="ru-RU" dirty="0" err="1"/>
              <a:t>гипоксически-гиперкапнического</a:t>
            </a:r>
            <a:r>
              <a:rPr lang="ru-RU" dirty="0"/>
              <a:t> воздуха может быть облегчена за счет различных конструкций, создающих искусственное сопротивление дыханию или/и дополнительное мертвое пространство (дополнительное дыхательное пространство). При возвратном дыхании (</a:t>
            </a:r>
            <a:r>
              <a:rPr lang="ru-RU" dirty="0" err="1"/>
              <a:t>ререспирации</a:t>
            </a:r>
            <a:r>
              <a:rPr lang="ru-RU" dirty="0"/>
              <a:t>) через это пространство или при создании искусственного сопротивления дыханию естественным образом нарастает как гипоксия, так и неразрывно связанная с ней гиперкапния.</a:t>
            </a:r>
          </a:p>
          <a:p>
            <a:r>
              <a:rPr lang="ru-RU" b="1" dirty="0"/>
              <a:t>Для создания искусственного сопротивления дыханию предложены сотни различных конструкций.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3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Words>1727</Words>
  <Application>Microsoft Office PowerPoint</Application>
  <PresentationFormat>Экран (4:3)</PresentationFormat>
  <Paragraphs>225</Paragraphs>
  <Slides>52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Тема Office</vt:lpstr>
      <vt:lpstr>Microsoft Graph Chart</vt:lpstr>
      <vt:lpstr>Диаграмма</vt:lpstr>
      <vt:lpstr>Физическая подготовка к первому высотному восхождению – методика и особенности!</vt:lpstr>
      <vt:lpstr>Николай Соколов </vt:lpstr>
      <vt:lpstr>Презентация PowerPoint</vt:lpstr>
      <vt:lpstr>Первое   восхождение</vt:lpstr>
      <vt:lpstr>Чтобы подготовить себя к горам</vt:lpstr>
      <vt:lpstr>Презентация PowerPoint</vt:lpstr>
      <vt:lpstr>Презентация PowerPoint</vt:lpstr>
      <vt:lpstr>ИТОГ - Гипоксическая маска</vt:lpstr>
      <vt:lpstr>Гипоксикатор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Пульсоксиметр</vt:lpstr>
      <vt:lpstr>ОФП – что лучше?</vt:lpstr>
      <vt:lpstr>Какие мышцы нам нужны?</vt:lpstr>
      <vt:lpstr>Презентация PowerPoint</vt:lpstr>
      <vt:lpstr>И какую способность тренировать ?</vt:lpstr>
      <vt:lpstr>Презентация PowerPoint</vt:lpstr>
      <vt:lpstr>Энергообеспечение </vt:lpstr>
      <vt:lpstr>Презентация PowerPoint</vt:lpstr>
      <vt:lpstr>Презентация PowerPoint</vt:lpstr>
      <vt:lpstr>Эритроциты </vt:lpstr>
      <vt:lpstr>Презентация PowerPoint</vt:lpstr>
      <vt:lpstr>В горах</vt:lpstr>
      <vt:lpstr>Горная (высотная) болезнь</vt:lpstr>
      <vt:lpstr>Презентация PowerPoint</vt:lpstr>
      <vt:lpstr>На чем тренироваться?</vt:lpstr>
      <vt:lpstr>Полар и тд</vt:lpstr>
      <vt:lpstr>Презентация PowerPoint</vt:lpstr>
      <vt:lpstr>Тренировка за месяц…</vt:lpstr>
      <vt:lpstr>Мало эффективна…</vt:lpstr>
      <vt:lpstr>Но есть выход !!!</vt:lpstr>
      <vt:lpstr>Презентация PowerPoint</vt:lpstr>
      <vt:lpstr>Презентация PowerPoint</vt:lpstr>
      <vt:lpstr>Презентация PowerPoint</vt:lpstr>
      <vt:lpstr>Интервальная тренировка</vt:lpstr>
      <vt:lpstr>Презентация PowerPoint</vt:lpstr>
      <vt:lpstr>Презентация PowerPoint</vt:lpstr>
      <vt:lpstr>Далее идет смена нагрузки</vt:lpstr>
      <vt:lpstr>Презентация PowerPoint</vt:lpstr>
      <vt:lpstr>Много времени :         6 месяцев</vt:lpstr>
      <vt:lpstr>Для активно занимающихся</vt:lpstr>
      <vt:lpstr>Мужчина/женщина</vt:lpstr>
      <vt:lpstr>Аптека </vt:lpstr>
      <vt:lpstr>Спортивные добавки</vt:lpstr>
      <vt:lpstr>Спасибо за внимание!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Первое восхождение.</dc:title>
  <dc:creator>UserWS019</dc:creator>
  <cp:lastModifiedBy>Николай</cp:lastModifiedBy>
  <cp:revision>97</cp:revision>
  <dcterms:created xsi:type="dcterms:W3CDTF">2017-11-29T07:37:53Z</dcterms:created>
  <dcterms:modified xsi:type="dcterms:W3CDTF">2017-12-07T15:01:08Z</dcterms:modified>
</cp:coreProperties>
</file>